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3.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heme/themeOverride4.xml" ContentType="application/vnd.openxmlformats-officedocument.themeOverrid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5"/>
  </p:notesMasterIdLst>
  <p:sldIdLst>
    <p:sldId id="256" r:id="rId2"/>
    <p:sldId id="272" r:id="rId3"/>
    <p:sldId id="258" r:id="rId4"/>
    <p:sldId id="276" r:id="rId5"/>
    <p:sldId id="301" r:id="rId6"/>
    <p:sldId id="284" r:id="rId7"/>
    <p:sldId id="313" r:id="rId8"/>
    <p:sldId id="277" r:id="rId9"/>
    <p:sldId id="302" r:id="rId10"/>
    <p:sldId id="273" r:id="rId11"/>
    <p:sldId id="293" r:id="rId12"/>
    <p:sldId id="292" r:id="rId13"/>
    <p:sldId id="310" r:id="rId14"/>
    <p:sldId id="294" r:id="rId15"/>
    <p:sldId id="287" r:id="rId16"/>
    <p:sldId id="311" r:id="rId17"/>
    <p:sldId id="307" r:id="rId18"/>
    <p:sldId id="308" r:id="rId19"/>
    <p:sldId id="304" r:id="rId20"/>
    <p:sldId id="303" r:id="rId21"/>
    <p:sldId id="309" r:id="rId22"/>
    <p:sldId id="312" r:id="rId23"/>
    <p:sldId id="289" r:id="rId24"/>
    <p:sldId id="280" r:id="rId25"/>
    <p:sldId id="283" r:id="rId26"/>
    <p:sldId id="281" r:id="rId27"/>
    <p:sldId id="286" r:id="rId28"/>
    <p:sldId id="261" r:id="rId29"/>
    <p:sldId id="306" r:id="rId30"/>
    <p:sldId id="274" r:id="rId31"/>
    <p:sldId id="291" r:id="rId32"/>
    <p:sldId id="295" r:id="rId33"/>
    <p:sldId id="300" r:id="rId34"/>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CC"/>
    <a:srgbClr val="8DA7DB"/>
    <a:srgbClr val="CC4A4A"/>
    <a:srgbClr val="83AEDD"/>
    <a:srgbClr val="EAEC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28" autoAdjust="0"/>
    <p:restoredTop sz="81594" autoAdjust="0"/>
  </p:normalViewPr>
  <p:slideViewPr>
    <p:cSldViewPr snapToGrid="0">
      <p:cViewPr varScale="1">
        <p:scale>
          <a:sx n="89" d="100"/>
          <a:sy n="89" d="100"/>
        </p:scale>
        <p:origin x="390" y="96"/>
      </p:cViewPr>
      <p:guideLst/>
    </p:cSldViewPr>
  </p:slideViewPr>
  <p:outlineViewPr>
    <p:cViewPr>
      <p:scale>
        <a:sx n="33" d="100"/>
        <a:sy n="33" d="100"/>
      </p:scale>
      <p:origin x="0" y="-288"/>
    </p:cViewPr>
  </p:outlineViewPr>
  <p:notesTextViewPr>
    <p:cViewPr>
      <p:scale>
        <a:sx n="3" d="2"/>
        <a:sy n="3" d="2"/>
      </p:scale>
      <p:origin x="0" y="0"/>
    </p:cViewPr>
  </p:notesTextViewPr>
  <p:sorterViewPr>
    <p:cViewPr>
      <p:scale>
        <a:sx n="66" d="100"/>
        <a:sy n="66" d="100"/>
      </p:scale>
      <p:origin x="0" y="-138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png>
</file>

<file path=ppt/media/image12.png>
</file>

<file path=ppt/media/image13.jpeg>
</file>

<file path=ppt/media/image14.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3.tmp>
</file>

<file path=ppt/media/image34.png>
</file>

<file path=ppt/media/image35.tmp>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06CF4-FA77-4E71-BDBB-B62F97D48318}" type="datetimeFigureOut">
              <a:rPr lang="zh-CN" altLang="en-US" smtClean="0"/>
              <a:t>2019/10/29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EA511-84E0-4AE0-9842-AB0E10994BF1}" type="slidenum">
              <a:rPr lang="zh-CN" altLang="en-US" smtClean="0"/>
              <a:t>‹#›</a:t>
            </a:fld>
            <a:endParaRPr lang="zh-CN" altLang="en-US"/>
          </a:p>
        </p:txBody>
      </p:sp>
    </p:spTree>
    <p:extLst>
      <p:ext uri="{BB962C8B-B14F-4D97-AF65-F5344CB8AC3E}">
        <p14:creationId xmlns:p14="http://schemas.microsoft.com/office/powerpoint/2010/main" val="66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注意力模型最近几年在深度学习各个领域被广泛使用，无论是图像处理、语音识别还是自然语言处理的各种不同类型的任务中，都会看到注意力模型的身影。</a:t>
            </a:r>
          </a:p>
        </p:txBody>
      </p:sp>
      <p:sp>
        <p:nvSpPr>
          <p:cNvPr id="4" name="灯片编号占位符 3"/>
          <p:cNvSpPr>
            <a:spLocks noGrp="1"/>
          </p:cNvSpPr>
          <p:nvPr>
            <p:ph type="sldNum" sz="quarter" idx="10"/>
          </p:nvPr>
        </p:nvSpPr>
        <p:spPr/>
        <p:txBody>
          <a:bodyPr/>
          <a:lstStyle/>
          <a:p>
            <a:fld id="{4A7EA511-84E0-4AE0-9842-AB0E10994BF1}" type="slidenum">
              <a:rPr lang="zh-CN" altLang="en-US" smtClean="0"/>
              <a:t>1</a:t>
            </a:fld>
            <a:endParaRPr lang="zh-CN" altLang="en-US"/>
          </a:p>
        </p:txBody>
      </p:sp>
    </p:spTree>
    <p:extLst>
      <p:ext uri="{BB962C8B-B14F-4D97-AF65-F5344CB8AC3E}">
        <p14:creationId xmlns:p14="http://schemas.microsoft.com/office/powerpoint/2010/main" val="890902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注意力分布的计算方式不一样</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13</a:t>
            </a:fld>
            <a:endParaRPr lang="zh-CN" altLang="en-US"/>
          </a:p>
        </p:txBody>
      </p:sp>
    </p:spTree>
    <p:extLst>
      <p:ext uri="{BB962C8B-B14F-4D97-AF65-F5344CB8AC3E}">
        <p14:creationId xmlns:p14="http://schemas.microsoft.com/office/powerpoint/2010/main" val="865021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Global Attention</a:t>
            </a:r>
            <a:r>
              <a:rPr lang="zh-CN" altLang="en-US" dirty="0"/>
              <a:t>和</a:t>
            </a:r>
            <a:r>
              <a:rPr lang="en-US" altLang="zh-CN" dirty="0"/>
              <a:t>Local Attention</a:t>
            </a:r>
            <a:r>
              <a:rPr lang="zh-CN" altLang="en-US" dirty="0"/>
              <a:t>各有优劣，在实际应用中，</a:t>
            </a:r>
            <a:r>
              <a:rPr lang="en-US" altLang="zh-CN" dirty="0"/>
              <a:t>Global Attention</a:t>
            </a:r>
            <a:r>
              <a:rPr lang="zh-CN" altLang="en-US" dirty="0"/>
              <a:t>应用更普遍，因为</a:t>
            </a:r>
            <a:r>
              <a:rPr lang="en-US" altLang="zh-CN" dirty="0"/>
              <a:t>local Attention</a:t>
            </a:r>
            <a:r>
              <a:rPr lang="zh-CN" altLang="en-US" dirty="0"/>
              <a:t>需要预测一个位置向量</a:t>
            </a:r>
            <a:r>
              <a:rPr lang="en-US" altLang="zh-CN" dirty="0"/>
              <a:t>p</a:t>
            </a:r>
            <a:r>
              <a:rPr lang="zh-CN" altLang="en-US" dirty="0"/>
              <a:t>，这就带来两个问题：</a:t>
            </a:r>
            <a:r>
              <a:rPr lang="en-US" altLang="zh-CN" dirty="0"/>
              <a:t>1</a:t>
            </a:r>
            <a:r>
              <a:rPr lang="zh-CN" altLang="en-US" dirty="0"/>
              <a:t>、当</a:t>
            </a:r>
            <a:r>
              <a:rPr lang="en-US" altLang="zh-CN" dirty="0"/>
              <a:t>encoder</a:t>
            </a:r>
            <a:r>
              <a:rPr lang="zh-CN" altLang="en-US" dirty="0"/>
              <a:t>句子不是很长时，相对</a:t>
            </a:r>
            <a:r>
              <a:rPr lang="en-US" altLang="zh-CN" dirty="0"/>
              <a:t>Global Attention</a:t>
            </a:r>
            <a:r>
              <a:rPr lang="zh-CN" altLang="en-US" dirty="0"/>
              <a:t>，计算量并没有明显减小。</a:t>
            </a:r>
            <a:r>
              <a:rPr lang="en-US" altLang="zh-CN" dirty="0"/>
              <a:t>2</a:t>
            </a:r>
            <a:r>
              <a:rPr lang="zh-CN" altLang="en-US" dirty="0"/>
              <a:t>、位置向量</a:t>
            </a:r>
            <a:r>
              <a:rPr lang="en-US" altLang="zh-CN" dirty="0" err="1"/>
              <a:t>pt</a:t>
            </a:r>
            <a:r>
              <a:rPr lang="zh-CN" altLang="en-US" dirty="0"/>
              <a:t>的预测并不非常准确，这就直接计算的到的</a:t>
            </a:r>
            <a:r>
              <a:rPr lang="en-US" altLang="zh-CN" dirty="0"/>
              <a:t>local Attention</a:t>
            </a:r>
            <a:r>
              <a:rPr lang="zh-CN" altLang="en-US" dirty="0"/>
              <a:t>的准确率。</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14</a:t>
            </a:fld>
            <a:endParaRPr lang="zh-CN" altLang="en-US"/>
          </a:p>
        </p:txBody>
      </p:sp>
    </p:spTree>
    <p:extLst>
      <p:ext uri="{BB962C8B-B14F-4D97-AF65-F5344CB8AC3E}">
        <p14:creationId xmlns:p14="http://schemas.microsoft.com/office/powerpoint/2010/main" val="2505731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A7EA511-84E0-4AE0-9842-AB0E10994BF1}" type="slidenum">
              <a:rPr lang="zh-CN" altLang="en-US" smtClean="0"/>
              <a:t>15</a:t>
            </a:fld>
            <a:endParaRPr lang="zh-CN" altLang="en-US"/>
          </a:p>
        </p:txBody>
      </p:sp>
    </p:spTree>
    <p:extLst>
      <p:ext uri="{BB962C8B-B14F-4D97-AF65-F5344CB8AC3E}">
        <p14:creationId xmlns:p14="http://schemas.microsoft.com/office/powerpoint/2010/main" val="41265229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建立输入序列之间的长距离依赖关系，可以使用以下两种方法：一 种方法是增加网络的层数，通过一个深层网络来获取远距离的信息交互，另一种方法是使用全连接网络。</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16</a:t>
            </a:fld>
            <a:endParaRPr lang="zh-CN" altLang="en-US"/>
          </a:p>
        </p:txBody>
      </p:sp>
    </p:spTree>
    <p:extLst>
      <p:ext uri="{BB962C8B-B14F-4D97-AF65-F5344CB8AC3E}">
        <p14:creationId xmlns:p14="http://schemas.microsoft.com/office/powerpoint/2010/main" val="3790577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i="0" kern="1200" dirty="0">
                <a:solidFill>
                  <a:schemeClr val="tx1"/>
                </a:solidFill>
                <a:effectLst/>
                <a:latin typeface="+mn-lt"/>
                <a:ea typeface="+mn-ea"/>
                <a:cs typeface="+mn-cs"/>
              </a:rPr>
              <a:t>self-Attention</a:t>
            </a:r>
            <a:r>
              <a:rPr lang="zh-CN" altLang="en-US" sz="1200" b="1" i="0" kern="1200" dirty="0">
                <a:solidFill>
                  <a:schemeClr val="tx1"/>
                </a:solidFill>
                <a:effectLst/>
                <a:latin typeface="+mn-lt"/>
                <a:ea typeface="+mn-ea"/>
                <a:cs typeface="+mn-cs"/>
              </a:rPr>
              <a:t>中的</a:t>
            </a:r>
            <a:r>
              <a:rPr lang="en-US" altLang="zh-CN" sz="1200" b="1" i="0" kern="1200" dirty="0">
                <a:solidFill>
                  <a:schemeClr val="tx1"/>
                </a:solidFill>
                <a:effectLst/>
                <a:latin typeface="+mn-lt"/>
                <a:ea typeface="+mn-ea"/>
                <a:cs typeface="+mn-cs"/>
              </a:rPr>
              <a:t>Q</a:t>
            </a:r>
            <a:r>
              <a:rPr lang="zh-CN" altLang="en-US" sz="1200" b="1" i="0" kern="1200" dirty="0">
                <a:solidFill>
                  <a:schemeClr val="tx1"/>
                </a:solidFill>
                <a:effectLst/>
                <a:latin typeface="+mn-lt"/>
                <a:ea typeface="+mn-ea"/>
                <a:cs typeface="+mn-cs"/>
              </a:rPr>
              <a:t>是对自身（</a:t>
            </a:r>
            <a:r>
              <a:rPr lang="en-US" altLang="zh-CN" sz="1200" b="1" i="0" kern="1200" dirty="0">
                <a:solidFill>
                  <a:schemeClr val="tx1"/>
                </a:solidFill>
                <a:effectLst/>
                <a:latin typeface="+mn-lt"/>
                <a:ea typeface="+mn-ea"/>
                <a:cs typeface="+mn-cs"/>
              </a:rPr>
              <a:t>self</a:t>
            </a:r>
            <a:r>
              <a:rPr lang="zh-CN" altLang="en-US" sz="1200" b="1" i="0" kern="1200" dirty="0">
                <a:solidFill>
                  <a:schemeClr val="tx1"/>
                </a:solidFill>
                <a:effectLst/>
                <a:latin typeface="+mn-lt"/>
                <a:ea typeface="+mn-ea"/>
                <a:cs typeface="+mn-cs"/>
              </a:rPr>
              <a:t>）输入的变换，而在传统的</a:t>
            </a:r>
            <a:r>
              <a:rPr lang="en-US" altLang="zh-CN" sz="1200" b="1" i="0" kern="1200" dirty="0">
                <a:solidFill>
                  <a:schemeClr val="tx1"/>
                </a:solidFill>
                <a:effectLst/>
                <a:latin typeface="+mn-lt"/>
                <a:ea typeface="+mn-ea"/>
                <a:cs typeface="+mn-cs"/>
              </a:rPr>
              <a:t>Attention</a:t>
            </a:r>
            <a:r>
              <a:rPr lang="zh-CN" altLang="en-US" sz="1200" b="1" i="0" kern="1200" dirty="0">
                <a:solidFill>
                  <a:schemeClr val="tx1"/>
                </a:solidFill>
                <a:effectLst/>
                <a:latin typeface="+mn-lt"/>
                <a:ea typeface="+mn-ea"/>
                <a:cs typeface="+mn-cs"/>
              </a:rPr>
              <a:t>中，</a:t>
            </a:r>
            <a:r>
              <a:rPr lang="en-US" altLang="zh-CN" sz="1200" b="1" i="0" kern="1200" dirty="0">
                <a:solidFill>
                  <a:schemeClr val="tx1"/>
                </a:solidFill>
                <a:effectLst/>
                <a:latin typeface="+mn-lt"/>
                <a:ea typeface="+mn-ea"/>
                <a:cs typeface="+mn-cs"/>
              </a:rPr>
              <a:t>Q</a:t>
            </a:r>
            <a:r>
              <a:rPr lang="zh-CN" altLang="en-US" sz="1200" b="1" i="0" kern="1200" dirty="0">
                <a:solidFill>
                  <a:schemeClr val="tx1"/>
                </a:solidFill>
                <a:effectLst/>
                <a:latin typeface="+mn-lt"/>
                <a:ea typeface="+mn-ea"/>
                <a:cs typeface="+mn-cs"/>
              </a:rPr>
              <a:t>来自于外部。</a:t>
            </a:r>
            <a:endParaRPr lang="zh-CN" altLang="en-US" dirty="0"/>
          </a:p>
        </p:txBody>
      </p:sp>
      <p:sp>
        <p:nvSpPr>
          <p:cNvPr id="4" name="灯片编号占位符 3"/>
          <p:cNvSpPr>
            <a:spLocks noGrp="1"/>
          </p:cNvSpPr>
          <p:nvPr>
            <p:ph type="sldNum" sz="quarter" idx="5"/>
          </p:nvPr>
        </p:nvSpPr>
        <p:spPr/>
        <p:txBody>
          <a:bodyPr/>
          <a:lstStyle/>
          <a:p>
            <a:fld id="{4A7EA511-84E0-4AE0-9842-AB0E10994BF1}" type="slidenum">
              <a:rPr lang="zh-CN" altLang="en-US" smtClean="0"/>
              <a:t>17</a:t>
            </a:fld>
            <a:endParaRPr lang="zh-CN" altLang="en-US"/>
          </a:p>
        </p:txBody>
      </p:sp>
    </p:spTree>
    <p:extLst>
      <p:ext uri="{BB962C8B-B14F-4D97-AF65-F5344CB8AC3E}">
        <p14:creationId xmlns:p14="http://schemas.microsoft.com/office/powerpoint/2010/main" val="3716916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以</a:t>
            </a:r>
            <a:r>
              <a:rPr lang="en-US" altLang="zh-CN" dirty="0"/>
              <a:t>Thinking Machines</a:t>
            </a:r>
            <a:r>
              <a:rPr lang="zh-CN" altLang="en-US" dirty="0"/>
              <a:t>为例，</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18</a:t>
            </a:fld>
            <a:endParaRPr lang="zh-CN" altLang="en-US"/>
          </a:p>
        </p:txBody>
      </p:sp>
    </p:spTree>
    <p:extLst>
      <p:ext uri="{BB962C8B-B14F-4D97-AF65-F5344CB8AC3E}">
        <p14:creationId xmlns:p14="http://schemas.microsoft.com/office/powerpoint/2010/main" val="1735607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Multi-Head Attention</a:t>
            </a:r>
            <a:r>
              <a:rPr lang="zh-CN" altLang="en-US" dirty="0"/>
              <a:t>平行地计算从输入信息中选取多个信息，每个注意力关注输入信息的不同部分，然后再进行拼接。</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19</a:t>
            </a:fld>
            <a:endParaRPr lang="zh-CN" altLang="en-US"/>
          </a:p>
        </p:txBody>
      </p:sp>
    </p:spTree>
    <p:extLst>
      <p:ext uri="{BB962C8B-B14F-4D97-AF65-F5344CB8AC3E}">
        <p14:creationId xmlns:p14="http://schemas.microsoft.com/office/powerpoint/2010/main" val="40379814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Transformer</a:t>
            </a:r>
            <a:r>
              <a:rPr lang="zh-CN" altLang="en-US" sz="1200" b="0" i="0" kern="1200" dirty="0">
                <a:solidFill>
                  <a:schemeClr val="tx1"/>
                </a:solidFill>
                <a:effectLst/>
                <a:latin typeface="+mn-lt"/>
                <a:ea typeface="+mn-ea"/>
                <a:cs typeface="+mn-cs"/>
              </a:rPr>
              <a:t>的核心就是</a:t>
            </a:r>
            <a:r>
              <a:rPr lang="en-US" altLang="zh-CN" sz="1200" b="0" i="0" kern="1200" dirty="0">
                <a:solidFill>
                  <a:schemeClr val="tx1"/>
                </a:solidFill>
                <a:effectLst/>
                <a:latin typeface="+mn-lt"/>
                <a:ea typeface="+mn-ea"/>
                <a:cs typeface="+mn-cs"/>
              </a:rPr>
              <a:t>Attention</a:t>
            </a:r>
            <a:r>
              <a:rPr lang="zh-CN" altLang="en-US" sz="1200" b="0" i="0" kern="1200" dirty="0">
                <a:solidFill>
                  <a:schemeClr val="tx1"/>
                </a:solidFill>
                <a:effectLst/>
                <a:latin typeface="+mn-lt"/>
                <a:ea typeface="+mn-ea"/>
                <a:cs typeface="+mn-cs"/>
              </a:rPr>
              <a:t>。在编码词向量时引入了位置编码（</a:t>
            </a:r>
            <a:r>
              <a:rPr lang="en-US" altLang="zh-CN" sz="1200" b="0" i="0" kern="1200" dirty="0">
                <a:solidFill>
                  <a:schemeClr val="tx1"/>
                </a:solidFill>
                <a:effectLst/>
                <a:latin typeface="+mn-lt"/>
                <a:ea typeface="+mn-ea"/>
                <a:cs typeface="+mn-cs"/>
              </a:rPr>
              <a:t>Position Embedding</a:t>
            </a:r>
            <a:r>
              <a:rPr lang="zh-CN" altLang="en-US" sz="1200" b="0" i="0" kern="1200" dirty="0">
                <a:solidFill>
                  <a:schemeClr val="tx1"/>
                </a:solidFill>
                <a:effectLst/>
                <a:latin typeface="+mn-lt"/>
                <a:ea typeface="+mn-ea"/>
                <a:cs typeface="+mn-cs"/>
              </a:rPr>
              <a:t>）的特征。具体地说，位置编码会在词向量中加入了单词的位置信息，这样</a:t>
            </a:r>
            <a:r>
              <a:rPr lang="en-US" altLang="zh-CN" sz="1200" b="0" i="0" kern="1200" dirty="0">
                <a:solidFill>
                  <a:schemeClr val="tx1"/>
                </a:solidFill>
                <a:effectLst/>
                <a:latin typeface="+mn-lt"/>
                <a:ea typeface="+mn-ea"/>
                <a:cs typeface="+mn-cs"/>
              </a:rPr>
              <a:t>Transformer</a:t>
            </a:r>
            <a:r>
              <a:rPr lang="zh-CN" altLang="en-US" sz="1200" b="0" i="0" kern="1200" dirty="0">
                <a:solidFill>
                  <a:schemeClr val="tx1"/>
                </a:solidFill>
                <a:effectLst/>
                <a:latin typeface="+mn-lt"/>
                <a:ea typeface="+mn-ea"/>
                <a:cs typeface="+mn-cs"/>
              </a:rPr>
              <a:t>就能区分不同位置的单词了。</a:t>
            </a:r>
            <a:r>
              <a:rPr lang="en-US" altLang="zh-CN" dirty="0"/>
              <a:t>Encoder</a:t>
            </a:r>
            <a:r>
              <a:rPr lang="zh-CN" altLang="en-US" dirty="0"/>
              <a:t>中不需要使用</a:t>
            </a:r>
            <a:r>
              <a:rPr lang="en-US" altLang="zh-CN" dirty="0"/>
              <a:t>Masked</a:t>
            </a:r>
            <a:r>
              <a:rPr lang="zh-CN" altLang="en-US" dirty="0"/>
              <a:t>，而</a:t>
            </a:r>
            <a:r>
              <a:rPr lang="en-US" altLang="zh-CN" dirty="0"/>
              <a:t>Decoder</a:t>
            </a:r>
            <a:r>
              <a:rPr lang="zh-CN" altLang="en-US" dirty="0"/>
              <a:t>中需要使用</a:t>
            </a:r>
            <a:r>
              <a:rPr lang="en-US" altLang="zh-CN" dirty="0"/>
              <a:t>Masked</a:t>
            </a:r>
            <a:r>
              <a:rPr lang="zh-CN" altLang="en-US" dirty="0"/>
              <a:t>；</a:t>
            </a:r>
            <a:r>
              <a:rPr lang="en-US" altLang="zh-CN" dirty="0"/>
              <a:t>Decoder</a:t>
            </a:r>
            <a:r>
              <a:rPr lang="zh-CN" altLang="en-US" dirty="0"/>
              <a:t>中的</a:t>
            </a:r>
            <a:r>
              <a:rPr lang="en-US" altLang="zh-CN" dirty="0"/>
              <a:t>Self Attention</a:t>
            </a:r>
            <a:r>
              <a:rPr lang="zh-CN" altLang="en-US" dirty="0"/>
              <a:t>，与</a:t>
            </a:r>
            <a:r>
              <a:rPr lang="en-US" altLang="zh-CN" dirty="0"/>
              <a:t>Encoder</a:t>
            </a:r>
            <a:r>
              <a:rPr lang="zh-CN" altLang="en-US" dirty="0"/>
              <a:t>不同：由于是序列生成过程，所以在时刻 </a:t>
            </a:r>
            <a:r>
              <a:rPr lang="en-US" altLang="zh-CN" dirty="0" err="1"/>
              <a:t>i</a:t>
            </a:r>
            <a:r>
              <a:rPr lang="en-US" altLang="zh-CN" dirty="0"/>
              <a:t> </a:t>
            </a:r>
            <a:r>
              <a:rPr lang="zh-CN" altLang="en-US" dirty="0"/>
              <a:t>的时候，大于 </a:t>
            </a:r>
            <a:r>
              <a:rPr lang="en-US" altLang="zh-CN" dirty="0" err="1"/>
              <a:t>i</a:t>
            </a:r>
            <a:r>
              <a:rPr lang="en-US" altLang="zh-CN" dirty="0"/>
              <a:t> </a:t>
            </a:r>
            <a:r>
              <a:rPr lang="zh-CN" altLang="en-US" dirty="0"/>
              <a:t>的时刻都没有结果，只有小于 </a:t>
            </a:r>
            <a:r>
              <a:rPr lang="en-US" altLang="zh-CN" dirty="0" err="1"/>
              <a:t>i</a:t>
            </a:r>
            <a:r>
              <a:rPr lang="en-US" altLang="zh-CN" dirty="0"/>
              <a:t> </a:t>
            </a:r>
            <a:r>
              <a:rPr lang="zh-CN" altLang="en-US" dirty="0"/>
              <a:t>的时刻有结果，因此需要做</a:t>
            </a:r>
            <a:r>
              <a:rPr lang="en-US" altLang="zh-CN" dirty="0"/>
              <a:t>Mask</a:t>
            </a:r>
            <a:r>
              <a:rPr lang="zh-CN" altLang="en-US" dirty="0"/>
              <a:t>。</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20</a:t>
            </a:fld>
            <a:endParaRPr lang="zh-CN" altLang="en-US"/>
          </a:p>
        </p:txBody>
      </p:sp>
    </p:spTree>
    <p:extLst>
      <p:ext uri="{BB962C8B-B14F-4D97-AF65-F5344CB8AC3E}">
        <p14:creationId xmlns:p14="http://schemas.microsoft.com/office/powerpoint/2010/main" val="5076695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将输入单词转化成嵌入向量，线性变化</a:t>
            </a:r>
            <a:r>
              <a:rPr lang="en-US" altLang="zh-CN" dirty="0"/>
              <a:t>Q</a:t>
            </a:r>
            <a:r>
              <a:rPr lang="zh-CN" altLang="en-US" dirty="0"/>
              <a:t>、</a:t>
            </a:r>
            <a:r>
              <a:rPr lang="en-US" altLang="zh-CN" dirty="0"/>
              <a:t>K</a:t>
            </a:r>
            <a:r>
              <a:rPr lang="zh-CN" altLang="en-US" dirty="0"/>
              <a:t>、</a:t>
            </a:r>
            <a:r>
              <a:rPr lang="en-US" altLang="zh-CN" dirty="0"/>
              <a:t>V</a:t>
            </a:r>
            <a:r>
              <a:rPr lang="zh-CN" altLang="en-US" dirty="0"/>
              <a:t>矩阵，</a:t>
            </a:r>
            <a:r>
              <a:rPr lang="en-US" altLang="zh-CN" dirty="0"/>
              <a:t>split heads</a:t>
            </a:r>
            <a:r>
              <a:rPr lang="zh-CN" altLang="en-US" dirty="0"/>
              <a:t>的</a:t>
            </a:r>
            <a:r>
              <a:rPr lang="en-US" altLang="zh-CN" dirty="0"/>
              <a:t>Q</a:t>
            </a:r>
            <a:r>
              <a:rPr lang="zh-CN" altLang="en-US" dirty="0"/>
              <a:t>、</a:t>
            </a:r>
            <a:r>
              <a:rPr lang="en-US" altLang="zh-CN" dirty="0"/>
              <a:t>K</a:t>
            </a:r>
            <a:r>
              <a:rPr lang="zh-CN" altLang="en-US" dirty="0"/>
              <a:t>矩阵点积后经过</a:t>
            </a:r>
            <a:r>
              <a:rPr lang="en-US" altLang="zh-CN" dirty="0" err="1"/>
              <a:t>softmax</a:t>
            </a:r>
            <a:r>
              <a:rPr lang="zh-CN" altLang="en-US" dirty="0"/>
              <a:t>与对应的</a:t>
            </a:r>
            <a:r>
              <a:rPr lang="en-US" altLang="zh-CN" dirty="0"/>
              <a:t>V</a:t>
            </a:r>
            <a:r>
              <a:rPr lang="zh-CN" altLang="en-US" dirty="0"/>
              <a:t>矩阵点积得输入单词的</a:t>
            </a:r>
            <a:r>
              <a:rPr lang="en-US" altLang="zh-CN" dirty="0"/>
              <a:t>attention</a:t>
            </a:r>
            <a:r>
              <a:rPr lang="zh-CN" altLang="en-US" dirty="0"/>
              <a:t>，将多</a:t>
            </a:r>
            <a:r>
              <a:rPr lang="en-US" altLang="zh-CN" dirty="0"/>
              <a:t>heads</a:t>
            </a:r>
            <a:r>
              <a:rPr lang="zh-CN" altLang="en-US" dirty="0"/>
              <a:t>的</a:t>
            </a:r>
            <a:r>
              <a:rPr lang="en-US" altLang="zh-CN" dirty="0"/>
              <a:t>attention </a:t>
            </a:r>
            <a:r>
              <a:rPr lang="zh-CN" altLang="en-US" dirty="0"/>
              <a:t>拼接，再加上残差连接，得到最终结果。</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22</a:t>
            </a:fld>
            <a:endParaRPr lang="zh-CN" altLang="en-US"/>
          </a:p>
        </p:txBody>
      </p:sp>
    </p:spTree>
    <p:extLst>
      <p:ext uri="{BB962C8B-B14F-4D97-AF65-F5344CB8AC3E}">
        <p14:creationId xmlns:p14="http://schemas.microsoft.com/office/powerpoint/2010/main" val="3793168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endParaRPr lang="en-US" altLang="zh-CN" dirty="0"/>
          </a:p>
          <a:p>
            <a:endParaRPr lang="en-US" altLang="zh-CN" dirty="0"/>
          </a:p>
          <a:p>
            <a:endParaRPr lang="en-US" altLang="zh-CN" dirty="0"/>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4A7EA511-84E0-4AE0-9842-AB0E10994BF1}" type="slidenum">
              <a:rPr lang="zh-CN" altLang="en-US" smtClean="0"/>
              <a:t>23</a:t>
            </a:fld>
            <a:endParaRPr lang="zh-CN" altLang="en-US"/>
          </a:p>
        </p:txBody>
      </p:sp>
    </p:spTree>
    <p:extLst>
      <p:ext uri="{BB962C8B-B14F-4D97-AF65-F5344CB8AC3E}">
        <p14:creationId xmlns:p14="http://schemas.microsoft.com/office/powerpoint/2010/main" val="4204570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A7EA511-84E0-4AE0-9842-AB0E10994BF1}" type="slidenum">
              <a:rPr lang="zh-CN" altLang="en-US" smtClean="0"/>
              <a:t>2</a:t>
            </a:fld>
            <a:endParaRPr lang="zh-CN" altLang="en-US"/>
          </a:p>
        </p:txBody>
      </p:sp>
    </p:spTree>
    <p:extLst>
      <p:ext uri="{BB962C8B-B14F-4D97-AF65-F5344CB8AC3E}">
        <p14:creationId xmlns:p14="http://schemas.microsoft.com/office/powerpoint/2010/main" val="22825142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A7EA511-84E0-4AE0-9842-AB0E10994BF1}" type="slidenum">
              <a:rPr lang="zh-CN" altLang="en-US" smtClean="0"/>
              <a:t>24</a:t>
            </a:fld>
            <a:endParaRPr lang="zh-CN" altLang="en-US"/>
          </a:p>
        </p:txBody>
      </p:sp>
    </p:spTree>
    <p:extLst>
      <p:ext uri="{BB962C8B-B14F-4D97-AF65-F5344CB8AC3E}">
        <p14:creationId xmlns:p14="http://schemas.microsoft.com/office/powerpoint/2010/main" val="1290818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可以借助人脑处理信息过载的方式</a:t>
            </a:r>
            <a:r>
              <a:rPr lang="en-US" altLang="zh-CN" dirty="0"/>
              <a:t>----Attention</a:t>
            </a:r>
            <a:r>
              <a:rPr lang="zh-CN" altLang="en-US" dirty="0"/>
              <a:t>机制，提高神经网络处理信息的能力。</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4</a:t>
            </a:fld>
            <a:endParaRPr lang="zh-CN" altLang="en-US"/>
          </a:p>
        </p:txBody>
      </p:sp>
    </p:spTree>
    <p:extLst>
      <p:ext uri="{BB962C8B-B14F-4D97-AF65-F5344CB8AC3E}">
        <p14:creationId xmlns:p14="http://schemas.microsoft.com/office/powerpoint/2010/main" val="3204368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Attention</a:t>
            </a:r>
            <a:r>
              <a:rPr lang="zh-CN" altLang="en-US" dirty="0"/>
              <a:t>本身可以做为一种对齐关系，解释翻译输入</a:t>
            </a:r>
            <a:r>
              <a:rPr lang="en-US" altLang="zh-CN" dirty="0"/>
              <a:t>/</a:t>
            </a:r>
            <a:r>
              <a:rPr lang="zh-CN" altLang="en-US" dirty="0"/>
              <a:t>输出句子之间的对齐关系。</a:t>
            </a:r>
            <a:r>
              <a:rPr lang="zh-CN" altLang="en-US" sz="1200" b="0" i="0" kern="1200" dirty="0">
                <a:solidFill>
                  <a:schemeClr val="tx1"/>
                </a:solidFill>
                <a:effectLst/>
                <a:latin typeface="+mn-lt"/>
                <a:ea typeface="+mn-ea"/>
                <a:cs typeface="+mn-cs"/>
              </a:rPr>
              <a:t>在图像标注应用中，可以解释图片不同的区域对于输出</a:t>
            </a:r>
            <a:r>
              <a:rPr lang="en-US" altLang="zh-CN" sz="1200" b="0" i="0" kern="1200" dirty="0">
                <a:solidFill>
                  <a:schemeClr val="tx1"/>
                </a:solidFill>
                <a:effectLst/>
                <a:latin typeface="+mn-lt"/>
                <a:ea typeface="+mn-ea"/>
                <a:cs typeface="+mn-cs"/>
              </a:rPr>
              <a:t>Text</a:t>
            </a:r>
            <a:r>
              <a:rPr lang="zh-CN" altLang="en-US" sz="1200" b="0" i="0" kern="1200" dirty="0">
                <a:solidFill>
                  <a:schemeClr val="tx1"/>
                </a:solidFill>
                <a:effectLst/>
                <a:latin typeface="+mn-lt"/>
                <a:ea typeface="+mn-ea"/>
                <a:cs typeface="+mn-cs"/>
              </a:rPr>
              <a:t>序列的影响程度。</a:t>
            </a:r>
          </a:p>
          <a:p>
            <a:br>
              <a:rPr lang="zh-CN" altLang="en-US" dirty="0"/>
            </a:br>
            <a:endParaRPr lang="zh-CN" altLang="en-US" dirty="0"/>
          </a:p>
        </p:txBody>
      </p:sp>
      <p:sp>
        <p:nvSpPr>
          <p:cNvPr id="4" name="灯片编号占位符 3"/>
          <p:cNvSpPr>
            <a:spLocks noGrp="1"/>
          </p:cNvSpPr>
          <p:nvPr>
            <p:ph type="sldNum" sz="quarter" idx="5"/>
          </p:nvPr>
        </p:nvSpPr>
        <p:spPr/>
        <p:txBody>
          <a:bodyPr/>
          <a:lstStyle/>
          <a:p>
            <a:fld id="{4A7EA511-84E0-4AE0-9842-AB0E10994BF1}" type="slidenum">
              <a:rPr lang="zh-CN" altLang="en-US" smtClean="0"/>
              <a:t>6</a:t>
            </a:fld>
            <a:endParaRPr lang="zh-CN" altLang="en-US"/>
          </a:p>
        </p:txBody>
      </p:sp>
    </p:spTree>
    <p:extLst>
      <p:ext uri="{BB962C8B-B14F-4D97-AF65-F5344CB8AC3E}">
        <p14:creationId xmlns:p14="http://schemas.microsoft.com/office/powerpoint/2010/main" val="572702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注意力模型是一种通用的思想，本身并不依赖于特定框架。不过，大多数注意力模型附着在</a:t>
            </a:r>
            <a:r>
              <a:rPr lang="en-US" altLang="zh-CN" dirty="0"/>
              <a:t>Encoder-Decoder</a:t>
            </a:r>
            <a:r>
              <a:rPr lang="zh-CN" altLang="en-US" dirty="0"/>
              <a:t>框架下，简要说明下这个框架。</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7</a:t>
            </a:fld>
            <a:endParaRPr lang="zh-CN" altLang="en-US"/>
          </a:p>
        </p:txBody>
      </p:sp>
    </p:spTree>
    <p:extLst>
      <p:ext uri="{BB962C8B-B14F-4D97-AF65-F5344CB8AC3E}">
        <p14:creationId xmlns:p14="http://schemas.microsoft.com/office/powerpoint/2010/main" val="3381900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0" lang="zh-CN" altLang="zh-CN" sz="1200" b="0" i="0" u="none" strike="noStrike" cap="none" normalizeH="0" baseline="0" dirty="0">
                <a:ln>
                  <a:noFill/>
                </a:ln>
                <a:solidFill>
                  <a:srgbClr val="1A1A1A"/>
                </a:solidFill>
                <a:effectLst/>
                <a:latin typeface="Arial" panose="020B0604020202020204" pitchFamily="34" charset="0"/>
                <a:ea typeface="-apple-system"/>
              </a:rPr>
              <a:t>si是decoder中RNN在在i时刻的隐状态</a:t>
            </a:r>
            <a:r>
              <a:rPr kumimoji="0" lang="zh-CN" altLang="en-US" sz="1200" b="0" i="0" u="none" strike="noStrike" cap="none" normalizeH="0" baseline="0" dirty="0">
                <a:ln>
                  <a:noFill/>
                </a:ln>
                <a:solidFill>
                  <a:srgbClr val="1A1A1A"/>
                </a:solidFill>
                <a:effectLst/>
                <a:latin typeface="Arial" panose="020B0604020202020204" pitchFamily="34" charset="0"/>
                <a:ea typeface="-apple-system"/>
              </a:rPr>
              <a:t>，</a:t>
            </a:r>
            <a:r>
              <a:rPr lang="en-US" altLang="zh-CN" dirty="0"/>
              <a:t>ci</a:t>
            </a:r>
            <a:r>
              <a:rPr lang="zh-CN" altLang="en-US" dirty="0"/>
              <a:t>是一个权重化（</a:t>
            </a:r>
            <a:r>
              <a:rPr lang="en-US" altLang="zh-CN" dirty="0"/>
              <a:t>Weighted</a:t>
            </a:r>
            <a:r>
              <a:rPr lang="zh-CN" altLang="en-US" dirty="0"/>
              <a:t>）之后的值，</a:t>
            </a:r>
            <a:r>
              <a:rPr lang="en-US" altLang="zh-CN" dirty="0" err="1"/>
              <a:t>i</a:t>
            </a:r>
            <a:r>
              <a:rPr lang="zh-CN" altLang="en-US" dirty="0"/>
              <a:t>表示</a:t>
            </a:r>
            <a:r>
              <a:rPr lang="en-US" altLang="zh-CN" dirty="0"/>
              <a:t>encoder</a:t>
            </a:r>
            <a:r>
              <a:rPr lang="zh-CN" altLang="en-US" dirty="0"/>
              <a:t>端的第</a:t>
            </a:r>
            <a:r>
              <a:rPr lang="en-US" altLang="zh-CN" dirty="0" err="1"/>
              <a:t>i</a:t>
            </a:r>
            <a:r>
              <a:rPr lang="zh-CN" altLang="en-US" dirty="0"/>
              <a:t>个词，</a:t>
            </a:r>
            <a:r>
              <a:rPr lang="en-US" altLang="zh-CN" dirty="0" err="1"/>
              <a:t>hj</a:t>
            </a:r>
            <a:r>
              <a:rPr lang="zh-CN" altLang="en-US" dirty="0"/>
              <a:t>表示</a:t>
            </a:r>
            <a:r>
              <a:rPr lang="en-US" altLang="zh-CN" dirty="0"/>
              <a:t>encoder</a:t>
            </a:r>
            <a:r>
              <a:rPr lang="zh-CN" altLang="en-US" dirty="0"/>
              <a:t>端的第</a:t>
            </a:r>
            <a:r>
              <a:rPr lang="en-US" altLang="zh-CN" dirty="0"/>
              <a:t>j</a:t>
            </a:r>
            <a:r>
              <a:rPr lang="zh-CN" altLang="en-US" dirty="0"/>
              <a:t>个词的隐向量。</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i="1" kern="1200" dirty="0">
                <a:solidFill>
                  <a:schemeClr val="tx1"/>
                </a:solidFill>
                <a:effectLst/>
                <a:latin typeface="+mn-lt"/>
                <a:ea typeface="+mn-ea"/>
                <a:cs typeface="+mn-cs"/>
              </a:rPr>
              <a:t>注意力机制可以分为三步：一是信息输入；二是计算注意力分布</a:t>
            </a:r>
            <a:r>
              <a:rPr lang="en-US" altLang="zh-CN" sz="1200" b="1" i="1" kern="1200" dirty="0">
                <a:solidFill>
                  <a:schemeClr val="tx1"/>
                </a:solidFill>
                <a:effectLst/>
                <a:latin typeface="+mn-lt"/>
                <a:ea typeface="+mn-ea"/>
                <a:cs typeface="+mn-cs"/>
              </a:rPr>
              <a:t>α</a:t>
            </a:r>
            <a:r>
              <a:rPr lang="zh-CN" altLang="en-US" sz="1200" b="1" i="1" kern="1200" dirty="0">
                <a:solidFill>
                  <a:schemeClr val="tx1"/>
                </a:solidFill>
                <a:effectLst/>
                <a:latin typeface="+mn-lt"/>
                <a:ea typeface="+mn-ea"/>
                <a:cs typeface="+mn-cs"/>
              </a:rPr>
              <a:t>；三是根据注意力分布</a:t>
            </a:r>
            <a:r>
              <a:rPr lang="en-US" altLang="zh-CN" sz="1200" b="1" i="1" kern="1200" dirty="0">
                <a:solidFill>
                  <a:schemeClr val="tx1"/>
                </a:solidFill>
                <a:effectLst/>
                <a:latin typeface="+mn-lt"/>
                <a:ea typeface="+mn-ea"/>
                <a:cs typeface="+mn-cs"/>
              </a:rPr>
              <a:t>α </a:t>
            </a:r>
            <a:r>
              <a:rPr lang="zh-CN" altLang="en-US" sz="1200" b="1" i="1" kern="1200" dirty="0">
                <a:solidFill>
                  <a:schemeClr val="tx1"/>
                </a:solidFill>
                <a:effectLst/>
                <a:latin typeface="+mn-lt"/>
                <a:ea typeface="+mn-ea"/>
                <a:cs typeface="+mn-cs"/>
              </a:rPr>
              <a:t>来计算输入信息的加权平均。</a:t>
            </a:r>
            <a:endParaRPr kumimoji="0" lang="en-US" altLang="zh-CN" sz="1200" b="0" i="0" u="none" strike="noStrike" cap="none" normalizeH="0" baseline="0" dirty="0">
              <a:ln>
                <a:noFill/>
              </a:ln>
              <a:solidFill>
                <a:srgbClr val="1A1A1A"/>
              </a:solidFill>
              <a:effectLst/>
              <a:latin typeface="Arial" panose="020B0604020202020204" pitchFamily="34" charset="0"/>
              <a:ea typeface="-apple-system"/>
            </a:endParaRPr>
          </a:p>
          <a:p>
            <a:endParaRPr lang="zh-CN" altLang="en-US" dirty="0"/>
          </a:p>
        </p:txBody>
      </p:sp>
      <p:sp>
        <p:nvSpPr>
          <p:cNvPr id="4" name="灯片编号占位符 3"/>
          <p:cNvSpPr>
            <a:spLocks noGrp="1"/>
          </p:cNvSpPr>
          <p:nvPr>
            <p:ph type="sldNum" sz="quarter" idx="5"/>
          </p:nvPr>
        </p:nvSpPr>
        <p:spPr/>
        <p:txBody>
          <a:bodyPr/>
          <a:lstStyle/>
          <a:p>
            <a:fld id="{4A7EA511-84E0-4AE0-9842-AB0E10994BF1}" type="slidenum">
              <a:rPr lang="zh-CN" altLang="en-US" smtClean="0"/>
              <a:t>8</a:t>
            </a:fld>
            <a:endParaRPr lang="zh-CN" altLang="en-US"/>
          </a:p>
        </p:txBody>
      </p:sp>
    </p:spTree>
    <p:extLst>
      <p:ext uri="{BB962C8B-B14F-4D97-AF65-F5344CB8AC3E}">
        <p14:creationId xmlns:p14="http://schemas.microsoft.com/office/powerpoint/2010/main" val="37374479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A7EA511-84E0-4AE0-9842-AB0E10994BF1}" type="slidenum">
              <a:rPr lang="zh-CN" altLang="en-US" smtClean="0"/>
              <a:t>9</a:t>
            </a:fld>
            <a:endParaRPr lang="zh-CN" altLang="en-US"/>
          </a:p>
        </p:txBody>
      </p:sp>
    </p:spTree>
    <p:extLst>
      <p:ext uri="{BB962C8B-B14F-4D97-AF65-F5344CB8AC3E}">
        <p14:creationId xmlns:p14="http://schemas.microsoft.com/office/powerpoint/2010/main" val="24710448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在人工神经网络中，注意力机制一般就特指聚焦式注意力。</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11</a:t>
            </a:fld>
            <a:endParaRPr lang="zh-CN" altLang="en-US"/>
          </a:p>
        </p:txBody>
      </p:sp>
    </p:spTree>
    <p:extLst>
      <p:ext uri="{BB962C8B-B14F-4D97-AF65-F5344CB8AC3E}">
        <p14:creationId xmlns:p14="http://schemas.microsoft.com/office/powerpoint/2010/main" val="3159333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软性注意力，其选择的信息是所有输入信息在注意力 分布下的期望。硬性注意力（</a:t>
            </a:r>
            <a:r>
              <a:rPr lang="en-US" altLang="zh-CN" dirty="0"/>
              <a:t>hard attention</a:t>
            </a:r>
            <a:r>
              <a:rPr lang="zh-CN" altLang="en-US" dirty="0"/>
              <a:t>）是只关注到某一个位置上的信息。硬性注意力的一个缺点是基于最大采样或随机采样的方式来选择信息。因此最终的损失函数与注意力分布之间的函数关系不可导，因此无法使用在反向传播算法进行训练。为了使用反向传播算法，一般使用软性注意力来代替硬性注意力。硬性注意力需要通过强化学习来进行训练。</a:t>
            </a:r>
          </a:p>
        </p:txBody>
      </p:sp>
      <p:sp>
        <p:nvSpPr>
          <p:cNvPr id="4" name="灯片编号占位符 3"/>
          <p:cNvSpPr>
            <a:spLocks noGrp="1"/>
          </p:cNvSpPr>
          <p:nvPr>
            <p:ph type="sldNum" sz="quarter" idx="5"/>
          </p:nvPr>
        </p:nvSpPr>
        <p:spPr/>
        <p:txBody>
          <a:bodyPr/>
          <a:lstStyle/>
          <a:p>
            <a:fld id="{4A7EA511-84E0-4AE0-9842-AB0E10994BF1}" type="slidenum">
              <a:rPr lang="zh-CN" altLang="en-US" smtClean="0"/>
              <a:t>12</a:t>
            </a:fld>
            <a:endParaRPr lang="zh-CN" altLang="en-US"/>
          </a:p>
        </p:txBody>
      </p:sp>
    </p:spTree>
    <p:extLst>
      <p:ext uri="{BB962C8B-B14F-4D97-AF65-F5344CB8AC3E}">
        <p14:creationId xmlns:p14="http://schemas.microsoft.com/office/powerpoint/2010/main" val="11693218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1102" name="图片 1101">
            <a:extLst>
              <a:ext uri="{FF2B5EF4-FFF2-40B4-BE49-F238E27FC236}">
                <a16:creationId xmlns:a16="http://schemas.microsoft.com/office/drawing/2014/main" id="{F6B81E82-77CD-42EE-BB96-8BC6A5440084}"/>
              </a:ext>
            </a:extLst>
          </p:cNvPr>
          <p:cNvPicPr>
            <a:picLocks noChangeAspect="1"/>
          </p:cNvPicPr>
          <p:nvPr userDrawn="1"/>
        </p:nvPicPr>
        <p:blipFill>
          <a:blip r:embed="rId2"/>
          <a:stretch>
            <a:fillRect/>
          </a:stretch>
        </p:blipFill>
        <p:spPr>
          <a:xfrm>
            <a:off x="0" y="3037350"/>
            <a:ext cx="7930836" cy="3820649"/>
          </a:xfrm>
          <a:prstGeom prst="rect">
            <a:avLst/>
          </a:prstGeom>
        </p:spPr>
      </p:pic>
      <p:sp>
        <p:nvSpPr>
          <p:cNvPr id="9801" name="副标题 2"/>
          <p:cNvSpPr>
            <a:spLocks noGrp="1"/>
          </p:cNvSpPr>
          <p:nvPr userDrawn="1">
            <p:ph type="subTitle" idx="1" hasCustomPrompt="1"/>
          </p:nvPr>
        </p:nvSpPr>
        <p:spPr>
          <a:xfrm>
            <a:off x="669925" y="3079043"/>
            <a:ext cx="10850563" cy="475132"/>
          </a:xfrm>
        </p:spPr>
        <p:txBody>
          <a:bodyPr anchor="ctr">
            <a:normAutofit/>
          </a:bodyPr>
          <a:lstStyle>
            <a:lvl1pPr marL="0" marR="0" indent="0" algn="r" defTabSz="914354" rtl="0" eaLnBrk="1" fontAlgn="auto" latinLnBrk="0" hangingPunct="1">
              <a:lnSpc>
                <a:spcPct val="90000"/>
              </a:lnSpc>
              <a:spcBef>
                <a:spcPts val="1000"/>
              </a:spcBef>
              <a:spcAft>
                <a:spcPts val="0"/>
              </a:spcAft>
              <a:buClrTx/>
              <a:buSzTx/>
              <a:buFont typeface="Arial" panose="020B0604020202020204" pitchFamily="34" charset="0"/>
              <a:buNone/>
              <a:tabLst/>
              <a:defRPr sz="160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marL="0" marR="0" lvl="0" indent="0" algn="r"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zh-CN" dirty="0"/>
              <a:t>Click to edit Master subtitle style</a:t>
            </a:r>
          </a:p>
        </p:txBody>
      </p:sp>
      <p:sp>
        <p:nvSpPr>
          <p:cNvPr id="9802" name="标题 1"/>
          <p:cNvSpPr>
            <a:spLocks noGrp="1"/>
          </p:cNvSpPr>
          <p:nvPr userDrawn="1">
            <p:ph type="ctrTitle" hasCustomPrompt="1"/>
          </p:nvPr>
        </p:nvSpPr>
        <p:spPr>
          <a:xfrm>
            <a:off x="669926" y="2321170"/>
            <a:ext cx="10850562" cy="749082"/>
          </a:xfrm>
        </p:spPr>
        <p:txBody>
          <a:bodyPr anchor="ctr">
            <a:normAutofit/>
          </a:bodyPr>
          <a:lstStyle>
            <a:lvl1pPr algn="r">
              <a:defRPr sz="3600" b="1">
                <a:solidFill>
                  <a:schemeClr val="tx1"/>
                </a:solidFill>
              </a:defRPr>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1E475EF-3918-4C37-977A-956EB9D76F8E}"/>
              </a:ext>
            </a:extLst>
          </p:cNvPr>
          <p:cNvPicPr>
            <a:picLocks noChangeAspect="1"/>
          </p:cNvPicPr>
          <p:nvPr userDrawn="1"/>
        </p:nvPicPr>
        <p:blipFill>
          <a:blip r:embed="rId2"/>
          <a:stretch>
            <a:fillRect/>
          </a:stretch>
        </p:blipFill>
        <p:spPr>
          <a:xfrm>
            <a:off x="46495" y="0"/>
            <a:ext cx="11473992" cy="2693989"/>
          </a:xfrm>
          <a:prstGeom prst="rect">
            <a:avLst/>
          </a:prstGeom>
        </p:spPr>
      </p:pic>
      <p:sp>
        <p:nvSpPr>
          <p:cNvPr id="20" name="标题 1"/>
          <p:cNvSpPr>
            <a:spLocks noGrp="1"/>
          </p:cNvSpPr>
          <p:nvPr userDrawn="1">
            <p:ph type="title" hasCustomPrompt="1"/>
          </p:nvPr>
        </p:nvSpPr>
        <p:spPr>
          <a:xfrm>
            <a:off x="669924" y="2927838"/>
            <a:ext cx="10850564" cy="501162"/>
          </a:xfrm>
          <a:noFill/>
        </p:spPr>
        <p:txBody>
          <a:bodyPr anchor="ctr">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userDrawn="1">
            <p:ph type="body" idx="1" hasCustomPrompt="1"/>
          </p:nvPr>
        </p:nvSpPr>
        <p:spPr>
          <a:xfrm>
            <a:off x="669924" y="3472000"/>
            <a:ext cx="10850564" cy="1082874"/>
          </a:xfrm>
          <a:noFill/>
        </p:spPr>
        <p:txBody>
          <a:bodyPr anchor="t">
            <a:normAutofit/>
          </a:bodyPr>
          <a:lstStyle>
            <a:lvl1pPr marL="0" indent="0">
              <a:lnSpc>
                <a:spcPct val="150000"/>
              </a:lnSpc>
              <a:spcBef>
                <a:spcPts val="0"/>
              </a:spcBef>
              <a:buNone/>
              <a:defRPr sz="12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Edit Master text styles</a:t>
            </a:r>
          </a:p>
        </p:txBody>
      </p:sp>
      <p:cxnSp>
        <p:nvCxnSpPr>
          <p:cNvPr id="3" name="直接连接符 2"/>
          <p:cNvCxnSpPr/>
          <p:nvPr userDrawn="1"/>
        </p:nvCxnSpPr>
        <p:spPr>
          <a:xfrm>
            <a:off x="669925" y="3471306"/>
            <a:ext cx="1085056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日期占位符 6">
            <a:extLst>
              <a:ext uri="{FF2B5EF4-FFF2-40B4-BE49-F238E27FC236}">
                <a16:creationId xmlns:a16="http://schemas.microsoft.com/office/drawing/2014/main" id="{C9088FBD-8B5D-4818-BBCF-F951CB4468EA}"/>
              </a:ext>
            </a:extLst>
          </p:cNvPr>
          <p:cNvSpPr>
            <a:spLocks noGrp="1"/>
          </p:cNvSpPr>
          <p:nvPr>
            <p:ph type="dt" sz="half" idx="10"/>
          </p:nvPr>
        </p:nvSpPr>
        <p:spPr/>
        <p:txBody>
          <a:bodyPr/>
          <a:lstStyle/>
          <a:p>
            <a:fld id="{6489D9C7-5DC6-4263-87FF-7C99F6FB63C3}" type="datetime1">
              <a:rPr lang="zh-CN" altLang="en-US" smtClean="0"/>
              <a:pPr/>
              <a:t>2019/10/29</a:t>
            </a:fld>
            <a:endParaRPr lang="zh-CN" altLang="en-US"/>
          </a:p>
        </p:txBody>
      </p:sp>
      <p:sp>
        <p:nvSpPr>
          <p:cNvPr id="9" name="灯片编号占位符 8">
            <a:extLst>
              <a:ext uri="{FF2B5EF4-FFF2-40B4-BE49-F238E27FC236}">
                <a16:creationId xmlns:a16="http://schemas.microsoft.com/office/drawing/2014/main" id="{2F1B22B6-C597-48AF-B31A-DADEBFD7ECB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en-US" altLang="zh-CN" dirty="0"/>
              <a:t>Click to edit Master title style</a:t>
            </a:r>
            <a:endParaRPr lang="zh-CN" altLang="en-US" dirty="0"/>
          </a:p>
        </p:txBody>
      </p:sp>
      <p:sp>
        <p:nvSpPr>
          <p:cNvPr id="3" name="内容占位符 2"/>
          <p:cNvSpPr>
            <a:spLocks noGrp="1"/>
          </p:cNvSpPr>
          <p:nvPr>
            <p:ph idx="1" hasCustomPrompt="1"/>
          </p:nvPr>
        </p:nvSpPr>
        <p:spPr/>
        <p:txBody>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7" name="日期占位符 6">
            <a:extLst>
              <a:ext uri="{FF2B5EF4-FFF2-40B4-BE49-F238E27FC236}">
                <a16:creationId xmlns:a16="http://schemas.microsoft.com/office/drawing/2014/main" id="{B98F3095-932C-4CF3-A176-654E9A54D9D9}"/>
              </a:ext>
            </a:extLst>
          </p:cNvPr>
          <p:cNvSpPr>
            <a:spLocks noGrp="1"/>
          </p:cNvSpPr>
          <p:nvPr>
            <p:ph type="dt" sz="half" idx="10"/>
          </p:nvPr>
        </p:nvSpPr>
        <p:spPr/>
        <p:txBody>
          <a:bodyPr/>
          <a:lstStyle/>
          <a:p>
            <a:fld id="{6489D9C7-5DC6-4263-87FF-7C99F6FB63C3}" type="datetime1">
              <a:rPr lang="zh-CN" altLang="en-US" smtClean="0"/>
              <a:pPr/>
              <a:t>2019/10/29</a:t>
            </a:fld>
            <a:endParaRPr lang="zh-CN" altLang="en-US"/>
          </a:p>
        </p:txBody>
      </p:sp>
      <p:sp>
        <p:nvSpPr>
          <p:cNvPr id="9" name="灯片编号占位符 8">
            <a:extLst>
              <a:ext uri="{FF2B5EF4-FFF2-40B4-BE49-F238E27FC236}">
                <a16:creationId xmlns:a16="http://schemas.microsoft.com/office/drawing/2014/main" id="{740481FA-EBA9-489B-A17C-6BC258C4AFFB}"/>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568967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924" y="1"/>
            <a:ext cx="10850563" cy="1028699"/>
          </a:xfrm>
        </p:spPr>
        <p:txBody>
          <a:bodyPr/>
          <a:lstStyle/>
          <a:p>
            <a:r>
              <a:rPr lang="en-US" altLang="zh-CN" dirty="0"/>
              <a:t>Click to edit Master title style</a:t>
            </a:r>
            <a:endParaRPr lang="zh-CN" altLang="en-US" dirty="0"/>
          </a:p>
        </p:txBody>
      </p:sp>
      <p:sp>
        <p:nvSpPr>
          <p:cNvPr id="6" name="日期占位符 5">
            <a:extLst>
              <a:ext uri="{FF2B5EF4-FFF2-40B4-BE49-F238E27FC236}">
                <a16:creationId xmlns:a16="http://schemas.microsoft.com/office/drawing/2014/main" id="{84CBCC54-3B90-45FE-9E7D-A2FA7EC95BFA}"/>
              </a:ext>
            </a:extLst>
          </p:cNvPr>
          <p:cNvSpPr>
            <a:spLocks noGrp="1"/>
          </p:cNvSpPr>
          <p:nvPr>
            <p:ph type="dt" sz="half" idx="10"/>
          </p:nvPr>
        </p:nvSpPr>
        <p:spPr/>
        <p:txBody>
          <a:bodyPr/>
          <a:lstStyle/>
          <a:p>
            <a:fld id="{6489D9C7-5DC6-4263-87FF-7C99F6FB63C3}" type="datetime1">
              <a:rPr lang="zh-CN" altLang="en-US" smtClean="0"/>
              <a:pPr/>
              <a:t>2019/10/29</a:t>
            </a:fld>
            <a:endParaRPr lang="zh-CN" altLang="en-US"/>
          </a:p>
        </p:txBody>
      </p:sp>
      <p:sp>
        <p:nvSpPr>
          <p:cNvPr id="8" name="灯片编号占位符 7">
            <a:extLst>
              <a:ext uri="{FF2B5EF4-FFF2-40B4-BE49-F238E27FC236}">
                <a16:creationId xmlns:a16="http://schemas.microsoft.com/office/drawing/2014/main" id="{C5AD0406-CEC2-4D1E-AED4-75C9B4ACFCFD}"/>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75817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pic>
        <p:nvPicPr>
          <p:cNvPr id="1129" name="图片 1128">
            <a:extLst>
              <a:ext uri="{FF2B5EF4-FFF2-40B4-BE49-F238E27FC236}">
                <a16:creationId xmlns:a16="http://schemas.microsoft.com/office/drawing/2014/main" id="{21B0AEAA-D567-4486-80E1-08E446705B1E}"/>
              </a:ext>
            </a:extLst>
          </p:cNvPr>
          <p:cNvPicPr>
            <a:picLocks noChangeAspect="1"/>
          </p:cNvPicPr>
          <p:nvPr userDrawn="1"/>
        </p:nvPicPr>
        <p:blipFill>
          <a:blip r:embed="rId2"/>
          <a:stretch>
            <a:fillRect/>
          </a:stretch>
        </p:blipFill>
        <p:spPr>
          <a:xfrm>
            <a:off x="0" y="3037350"/>
            <a:ext cx="7930836" cy="3820649"/>
          </a:xfrm>
          <a:prstGeom prst="rect">
            <a:avLst/>
          </a:prstGeom>
        </p:spPr>
      </p:pic>
      <p:sp>
        <p:nvSpPr>
          <p:cNvPr id="13" name="标题 1"/>
          <p:cNvSpPr>
            <a:spLocks noGrp="1"/>
          </p:cNvSpPr>
          <p:nvPr userDrawn="1">
            <p:ph type="ctrTitle" hasCustomPrompt="1"/>
          </p:nvPr>
        </p:nvSpPr>
        <p:spPr>
          <a:xfrm>
            <a:off x="6207126" y="2235084"/>
            <a:ext cx="4482645" cy="973538"/>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6207126" y="3486125"/>
            <a:ext cx="4482645" cy="310871"/>
          </a:xfrm>
        </p:spPr>
        <p:txBody>
          <a:bodyPr vert="horz" lIns="91440" tIns="45720" rIns="91440" bIns="45720" rtlCol="0" anchor="b">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p>
        </p:txBody>
      </p:sp>
      <p:sp>
        <p:nvSpPr>
          <p:cNvPr id="15" name="文本占位符 62"/>
          <p:cNvSpPr>
            <a:spLocks noGrp="1"/>
          </p:cNvSpPr>
          <p:nvPr>
            <p:ph type="body" sz="quarter" idx="18" hasCustomPrompt="1"/>
          </p:nvPr>
        </p:nvSpPr>
        <p:spPr>
          <a:xfrm>
            <a:off x="6207126" y="3801759"/>
            <a:ext cx="4482645" cy="310871"/>
          </a:xfrm>
        </p:spPr>
        <p:txBody>
          <a:bodyPr vert="horz" lIns="91440" tIns="45720" rIns="91440" bIns="45720" rtlCol="0">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Date</a:t>
            </a:r>
            <a:endParaRPr lang="zh-CN" altLang="en-US" dirty="0"/>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p:cNvSpPr>
            <a:spLocks noGrp="1"/>
          </p:cNvSpPr>
          <p:nvPr>
            <p:ph type="dt" sz="half" idx="2"/>
          </p:nvPr>
        </p:nvSpPr>
        <p:spPr>
          <a:xfrm>
            <a:off x="5401732" y="6235700"/>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2019/10/29</a:t>
            </a:fld>
            <a:endParaRPr lang="zh-CN" altLang="en-US"/>
          </a:p>
        </p:txBody>
      </p:sp>
      <p:sp>
        <p:nvSpPr>
          <p:cNvPr id="6" name="灯片编号占位符 5"/>
          <p:cNvSpPr>
            <a:spLocks noGrp="1"/>
          </p:cNvSpPr>
          <p:nvPr>
            <p:ph type="sldNum" sz="quarter" idx="4"/>
          </p:nvPr>
        </p:nvSpPr>
        <p:spPr>
          <a:xfrm>
            <a:off x="8610599" y="6235700"/>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cxnSp>
        <p:nvCxnSpPr>
          <p:cNvPr id="8" name="直接连接符 7"/>
          <p:cNvCxnSpPr/>
          <p:nvPr userDrawn="1"/>
        </p:nvCxnSpPr>
        <p:spPr>
          <a:xfrm>
            <a:off x="669924" y="6240463"/>
            <a:ext cx="1085056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userDrawn="1"/>
        </p:nvSpPr>
        <p:spPr>
          <a:xfrm>
            <a:off x="669923" y="1028700"/>
            <a:ext cx="10850563" cy="7200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4"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08" userDrawn="1">
          <p15:clr>
            <a:srgbClr val="F26B43"/>
          </p15:clr>
        </p15:guide>
        <p15:guide id="5" orient="horz" pos="3931" userDrawn="1">
          <p15:clr>
            <a:srgbClr val="F26B43"/>
          </p15:clr>
        </p15:guide>
        <p15:guide id="6" orient="horz" pos="387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9.png"/><Relationship Id="rId7" Type="http://schemas.openxmlformats.org/officeDocument/2006/relationships/image" Target="../media/image23.jpe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25.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32.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34.png"/><Relationship Id="rId4" Type="http://schemas.openxmlformats.org/officeDocument/2006/relationships/image" Target="../media/image33.tm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35.tmp"/><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png"/><Relationship Id="rId1" Type="http://schemas.openxmlformats.org/officeDocument/2006/relationships/slideLayout" Target="../slideLayouts/slideLayout4.xml"/><Relationship Id="rId5" Type="http://schemas.openxmlformats.org/officeDocument/2006/relationships/image" Target="../media/image38.png"/><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40.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41.png"/></Relationships>
</file>

<file path=ppt/slides/_rels/slide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png"/><Relationship Id="rId1" Type="http://schemas.openxmlformats.org/officeDocument/2006/relationships/slideLayout" Target="../slideLayouts/slideLayout4.xml"/><Relationship Id="rId5" Type="http://schemas.openxmlformats.org/officeDocument/2006/relationships/image" Target="../media/image45.png"/><Relationship Id="rId4" Type="http://schemas.openxmlformats.org/officeDocument/2006/relationships/image" Target="../media/image44.png"/></Relationships>
</file>

<file path=ppt/slides/_rels/slide2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2.png"/><Relationship Id="rId1" Type="http://schemas.openxmlformats.org/officeDocument/2006/relationships/slideLayout" Target="../slideLayouts/slideLayout4.xml"/><Relationship Id="rId5" Type="http://schemas.openxmlformats.org/officeDocument/2006/relationships/image" Target="../media/image48.png"/><Relationship Id="rId4" Type="http://schemas.openxmlformats.org/officeDocument/2006/relationships/image" Target="../media/image47.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4.xml"/></Relationships>
</file>

<file path=ppt/slides/_rels/slide29.xml.rels><?xml version="1.0" encoding="UTF-8" standalone="yes"?>
<Relationships xmlns="http://schemas.openxmlformats.org/package/2006/relationships"><Relationship Id="rId3" Type="http://schemas.openxmlformats.org/officeDocument/2006/relationships/hyperlink" Target="https://zhuanlan.zhihu.com/p/31547842" TargetMode="External"/><Relationship Id="rId2" Type="http://schemas.openxmlformats.org/officeDocument/2006/relationships/hyperlink" Target="https://zhuanlan.zhihu.com/p/48508221" TargetMode="External"/><Relationship Id="rId1" Type="http://schemas.openxmlformats.org/officeDocument/2006/relationships/slideLayout" Target="../slideLayouts/slideLayout4.xml"/><Relationship Id="rId6" Type="http://schemas.openxmlformats.org/officeDocument/2006/relationships/hyperlink" Target="https://www.zhihu.com/question/314463239/answer/816564113" TargetMode="External"/><Relationship Id="rId5" Type="http://schemas.openxmlformats.org/officeDocument/2006/relationships/hyperlink" Target="https://zhuanlan.zhihu.com/p/37601161" TargetMode="External"/><Relationship Id="rId4" Type="http://schemas.openxmlformats.org/officeDocument/2006/relationships/hyperlink" Target="https://zhuanlan.zhihu.com/p/53682800" TargetMode="Externa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副标题 18"/>
          <p:cNvSpPr>
            <a:spLocks noGrp="1"/>
          </p:cNvSpPr>
          <p:nvPr>
            <p:ph type="subTitle" idx="1"/>
          </p:nvPr>
        </p:nvSpPr>
        <p:spPr>
          <a:xfrm>
            <a:off x="669925" y="3079043"/>
            <a:ext cx="10850563" cy="708706"/>
          </a:xfrm>
        </p:spPr>
        <p:txBody>
          <a:bodyPr>
            <a:normAutofit/>
          </a:bodyPr>
          <a:lstStyle/>
          <a:p>
            <a:r>
              <a:rPr lang="en-US" altLang="zh-CN" dirty="0"/>
              <a:t>19</a:t>
            </a:r>
            <a:r>
              <a:rPr lang="zh-CN" altLang="en-US" dirty="0"/>
              <a:t>级学硕</a:t>
            </a:r>
            <a:endParaRPr lang="en-US" altLang="zh-CN" dirty="0"/>
          </a:p>
          <a:p>
            <a:r>
              <a:rPr lang="zh-CN" altLang="en-US" dirty="0"/>
              <a:t>罗  娟</a:t>
            </a:r>
            <a:endParaRPr lang="en-US" altLang="zh-CN" dirty="0"/>
          </a:p>
        </p:txBody>
      </p:sp>
      <p:sp>
        <p:nvSpPr>
          <p:cNvPr id="18" name="标题 17"/>
          <p:cNvSpPr>
            <a:spLocks noGrp="1"/>
          </p:cNvSpPr>
          <p:nvPr>
            <p:ph type="ctrTitle"/>
          </p:nvPr>
        </p:nvSpPr>
        <p:spPr/>
        <p:txBody>
          <a:bodyPr>
            <a:normAutofit/>
          </a:bodyPr>
          <a:lstStyle/>
          <a:p>
            <a:r>
              <a:rPr lang="en-US" altLang="zh-CN" dirty="0"/>
              <a:t>Attention Mechanism</a:t>
            </a:r>
            <a:r>
              <a:rPr lang="zh-CN" altLang="en-US" dirty="0"/>
              <a:t>：原理、分类</a:t>
            </a:r>
          </a:p>
        </p:txBody>
      </p:sp>
      <p:cxnSp>
        <p:nvCxnSpPr>
          <p:cNvPr id="4" name="直接连接符 3">
            <a:extLst>
              <a:ext uri="{FF2B5EF4-FFF2-40B4-BE49-F238E27FC236}">
                <a16:creationId xmlns:a16="http://schemas.microsoft.com/office/drawing/2014/main" id="{C95079F2-B06A-45E0-8EEE-BC48961EB9C1}"/>
              </a:ext>
            </a:extLst>
          </p:cNvPr>
          <p:cNvCxnSpPr>
            <a:cxnSpLocks/>
          </p:cNvCxnSpPr>
          <p:nvPr/>
        </p:nvCxnSpPr>
        <p:spPr>
          <a:xfrm>
            <a:off x="3000375" y="2383326"/>
            <a:ext cx="8520113"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zh-CN" altLang="en-US" sz="3200" dirty="0"/>
              <a:t>分  类</a:t>
            </a:r>
          </a:p>
        </p:txBody>
      </p:sp>
      <p:sp>
        <p:nvSpPr>
          <p:cNvPr id="3" name="文本占位符 2"/>
          <p:cNvSpPr>
            <a:spLocks noGrp="1"/>
          </p:cNvSpPr>
          <p:nvPr>
            <p:ph type="body" idx="1"/>
          </p:nvPr>
        </p:nvSpPr>
        <p:spPr/>
        <p:txBody>
          <a:bodyPr>
            <a:normAutofit/>
          </a:bodyPr>
          <a:lstStyle/>
          <a:p>
            <a:pPr lvl="0"/>
            <a:r>
              <a:rPr lang="zh-CN" altLang="en-US" sz="1800" dirty="0"/>
              <a:t>基本的</a:t>
            </a:r>
            <a:r>
              <a:rPr lang="en-US" altLang="zh-CN" sz="1800" dirty="0"/>
              <a:t>attention</a:t>
            </a:r>
            <a:r>
              <a:rPr lang="zh-CN" altLang="en-US" sz="1800" dirty="0"/>
              <a:t>结构和组合的</a:t>
            </a:r>
            <a:r>
              <a:rPr lang="en-US" altLang="zh-CN" sz="1800" dirty="0"/>
              <a:t>attention</a:t>
            </a:r>
            <a:r>
              <a:rPr lang="zh-CN" altLang="en-US" sz="1800" dirty="0"/>
              <a:t>结构</a:t>
            </a:r>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02</a:t>
            </a:r>
            <a:endParaRPr lang="zh-CN" altLang="en-US" b="1" dirty="0">
              <a:solidFill>
                <a:schemeClr val="accent1"/>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4279776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1472B3-CDCD-444F-A048-446CC00C79AD}"/>
              </a:ext>
            </a:extLst>
          </p:cNvPr>
          <p:cNvSpPr>
            <a:spLocks noGrp="1"/>
          </p:cNvSpPr>
          <p:nvPr>
            <p:ph type="title"/>
          </p:nvPr>
        </p:nvSpPr>
        <p:spPr/>
        <p:txBody>
          <a:bodyPr/>
          <a:lstStyle/>
          <a:p>
            <a:endParaRPr lang="zh-CN" altLang="en-US" dirty="0"/>
          </a:p>
        </p:txBody>
      </p:sp>
      <p:sp>
        <p:nvSpPr>
          <p:cNvPr id="3" name="页脚占位符 2">
            <a:extLst>
              <a:ext uri="{FF2B5EF4-FFF2-40B4-BE49-F238E27FC236}">
                <a16:creationId xmlns:a16="http://schemas.microsoft.com/office/drawing/2014/main" id="{AFA3C1E1-7D0C-4BCE-819B-70506BDD2B81}"/>
              </a:ext>
            </a:extLst>
          </p:cNvPr>
          <p:cNvSpPr>
            <a:spLocks noGrp="1"/>
          </p:cNvSpPr>
          <p:nvPr>
            <p:ph type="ftr" sz="quarter" idx="4294967295"/>
          </p:nvPr>
        </p:nvSpPr>
        <p:spPr>
          <a:xfrm>
            <a:off x="669924" y="6235700"/>
            <a:ext cx="4140201" cy="206381"/>
          </a:xfrm>
          <a:prstGeom prst="rect">
            <a:avLst/>
          </a:prstGeom>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7DBD4DA4-5AC7-44E1-B507-D4333E80E3B8}"/>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a:p>
        </p:txBody>
      </p:sp>
      <p:sp>
        <p:nvSpPr>
          <p:cNvPr id="6" name="ïS1íḑê">
            <a:extLst>
              <a:ext uri="{FF2B5EF4-FFF2-40B4-BE49-F238E27FC236}">
                <a16:creationId xmlns:a16="http://schemas.microsoft.com/office/drawing/2014/main" id="{096DA50F-1FE3-4B0F-864A-F33E536E9434}"/>
              </a:ext>
            </a:extLst>
          </p:cNvPr>
          <p:cNvSpPr/>
          <p:nvPr/>
        </p:nvSpPr>
        <p:spPr>
          <a:xfrm>
            <a:off x="0" y="0"/>
            <a:ext cx="12192000" cy="6858000"/>
          </a:xfrm>
          <a:prstGeom prst="rect">
            <a:avLst/>
          </a:prstGeom>
          <a:blipFill>
            <a:blip r:embed="rId3"/>
            <a:stretch>
              <a:fillRect/>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işḷidê">
            <a:extLst>
              <a:ext uri="{FF2B5EF4-FFF2-40B4-BE49-F238E27FC236}">
                <a16:creationId xmlns:a16="http://schemas.microsoft.com/office/drawing/2014/main" id="{0B5FF9E7-4A30-40AC-9B07-F0545B39E43C}"/>
              </a:ext>
            </a:extLst>
          </p:cNvPr>
          <p:cNvSpPr/>
          <p:nvPr/>
        </p:nvSpPr>
        <p:spPr bwMode="auto">
          <a:xfrm>
            <a:off x="669925" y="1125538"/>
            <a:ext cx="10850563" cy="5018087"/>
          </a:xfrm>
          <a:prstGeom prst="rect">
            <a:avLst/>
          </a:prstGeom>
          <a:solidFill>
            <a:schemeClr val="bg1"/>
          </a:solidFill>
          <a:ln w="38100">
            <a:no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sp>
        <p:nvSpPr>
          <p:cNvPr id="24" name="íšḷiḋé">
            <a:extLst>
              <a:ext uri="{FF2B5EF4-FFF2-40B4-BE49-F238E27FC236}">
                <a16:creationId xmlns:a16="http://schemas.microsoft.com/office/drawing/2014/main" id="{48D9846A-64B8-4124-8136-9CCD6596C3A7}"/>
              </a:ext>
            </a:extLst>
          </p:cNvPr>
          <p:cNvSpPr txBox="1"/>
          <p:nvPr/>
        </p:nvSpPr>
        <p:spPr>
          <a:xfrm>
            <a:off x="1073325" y="1303975"/>
            <a:ext cx="4736953" cy="4515805"/>
          </a:xfrm>
          <a:prstGeom prst="rect">
            <a:avLst/>
          </a:prstGeom>
          <a:noFill/>
        </p:spPr>
        <p:txBody>
          <a:bodyPr wrap="square" lIns="90000" tIns="46800" rIns="90000" bIns="46800" rtlCol="0">
            <a:normAutofit fontScale="92500" lnSpcReduction="20000"/>
          </a:bodyPr>
          <a:lstStyle/>
          <a:p>
            <a:pPr>
              <a:lnSpc>
                <a:spcPct val="150000"/>
              </a:lnSpc>
            </a:pPr>
            <a:r>
              <a:rPr lang="zh-CN" altLang="en-US" sz="2600" b="1" dirty="0"/>
              <a:t>按照认知神经学中的注意力，可以总体上分为两类：</a:t>
            </a:r>
          </a:p>
          <a:p>
            <a:pPr lvl="1">
              <a:lnSpc>
                <a:spcPct val="150000"/>
              </a:lnSpc>
            </a:pPr>
            <a:r>
              <a:rPr lang="zh-CN" altLang="en-US" sz="2200" b="1" dirty="0"/>
              <a:t>聚焦式（</a:t>
            </a:r>
            <a:r>
              <a:rPr lang="en-US" altLang="zh-CN" sz="2200" b="1" dirty="0"/>
              <a:t>focus</a:t>
            </a:r>
            <a:r>
              <a:rPr lang="zh-CN" altLang="en-US" sz="2200" b="1" dirty="0"/>
              <a:t>）注意力：</a:t>
            </a:r>
            <a:endParaRPr lang="en-US" altLang="zh-CN" sz="2200" b="1" dirty="0"/>
          </a:p>
          <a:p>
            <a:pPr lvl="2">
              <a:lnSpc>
                <a:spcPct val="150000"/>
              </a:lnSpc>
            </a:pPr>
            <a:r>
              <a:rPr lang="zh-CN" altLang="en-US" sz="1600" dirty="0"/>
              <a:t>自上而下的有意识的注意力，主动注意</a:t>
            </a:r>
            <a:r>
              <a:rPr lang="en-US" altLang="zh-CN" sz="1600" dirty="0"/>
              <a:t>——</a:t>
            </a:r>
            <a:r>
              <a:rPr lang="zh-CN" altLang="en-US" sz="1600" dirty="0"/>
              <a:t>是指有预定目的、</a:t>
            </a:r>
            <a:r>
              <a:rPr lang="zh-CN" altLang="en-US" sz="1600" b="1" dirty="0">
                <a:solidFill>
                  <a:srgbClr val="C00000"/>
                </a:solidFill>
              </a:rPr>
              <a:t>依赖任务的</a:t>
            </a:r>
            <a:r>
              <a:rPr lang="zh-CN" altLang="en-US" sz="1600" dirty="0"/>
              <a:t>、主动有意识地聚焦于某一对象的注意力；</a:t>
            </a:r>
          </a:p>
          <a:p>
            <a:pPr lvl="1">
              <a:lnSpc>
                <a:spcPct val="150000"/>
              </a:lnSpc>
            </a:pPr>
            <a:r>
              <a:rPr lang="zh-CN" altLang="en-US" sz="2200" b="1" dirty="0"/>
              <a:t>显著性（</a:t>
            </a:r>
            <a:r>
              <a:rPr lang="en-US" altLang="zh-CN" sz="2200" b="1" dirty="0"/>
              <a:t>saliency-based</a:t>
            </a:r>
            <a:r>
              <a:rPr lang="zh-CN" altLang="en-US" sz="2200" b="1" dirty="0"/>
              <a:t>）注意力：</a:t>
            </a:r>
            <a:endParaRPr lang="en-US" altLang="zh-CN" sz="2200" b="1" dirty="0"/>
          </a:p>
          <a:p>
            <a:pPr lvl="2">
              <a:lnSpc>
                <a:spcPct val="150000"/>
              </a:lnSpc>
            </a:pPr>
            <a:r>
              <a:rPr lang="zh-CN" altLang="en-US" sz="1600" dirty="0"/>
              <a:t>自下而上的有意识的注意力，被动注意</a:t>
            </a:r>
            <a:r>
              <a:rPr lang="en-US" altLang="zh-CN" sz="1600" dirty="0"/>
              <a:t>——</a:t>
            </a:r>
            <a:r>
              <a:rPr lang="zh-CN" altLang="en-US" sz="1600" dirty="0"/>
              <a:t>基于显著性的注意力是由</a:t>
            </a:r>
            <a:r>
              <a:rPr lang="zh-CN" altLang="en-US" sz="1600" b="1" dirty="0">
                <a:solidFill>
                  <a:srgbClr val="C00000"/>
                </a:solidFill>
              </a:rPr>
              <a:t>外界刺激驱动</a:t>
            </a:r>
            <a:r>
              <a:rPr lang="zh-CN" altLang="en-US" sz="1600" dirty="0"/>
              <a:t>的注意，不需要主动干预，也和任务无关；可以将</a:t>
            </a:r>
            <a:r>
              <a:rPr lang="en-US" altLang="zh-CN" sz="1600" b="1" dirty="0"/>
              <a:t>max-pooling</a:t>
            </a:r>
            <a:r>
              <a:rPr lang="zh-CN" altLang="en-US" sz="1600" b="1" dirty="0"/>
              <a:t>和门控（</a:t>
            </a:r>
            <a:r>
              <a:rPr lang="en-US" altLang="zh-CN" sz="1600" b="1" dirty="0"/>
              <a:t>gating</a:t>
            </a:r>
            <a:r>
              <a:rPr lang="zh-CN" altLang="en-US" sz="1600" b="1" dirty="0"/>
              <a:t>）机制</a:t>
            </a:r>
            <a:r>
              <a:rPr lang="zh-CN" altLang="en-US" sz="1600" dirty="0"/>
              <a:t>来近似地看作是自下而上的基于显著性的注意力机制。</a:t>
            </a:r>
            <a:endParaRPr lang="en-US" sz="1600" b="1" dirty="0"/>
          </a:p>
        </p:txBody>
      </p:sp>
      <p:cxnSp>
        <p:nvCxnSpPr>
          <p:cNvPr id="25" name="直接连接符 24">
            <a:extLst>
              <a:ext uri="{FF2B5EF4-FFF2-40B4-BE49-F238E27FC236}">
                <a16:creationId xmlns:a16="http://schemas.microsoft.com/office/drawing/2014/main" id="{26B1913F-9222-4A9D-8354-30203508E792}"/>
              </a:ext>
            </a:extLst>
          </p:cNvPr>
          <p:cNvCxnSpPr/>
          <p:nvPr/>
        </p:nvCxnSpPr>
        <p:spPr>
          <a:xfrm flipV="1">
            <a:off x="6094993" y="1485234"/>
            <a:ext cx="1" cy="404896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4F2D531E-FD6A-4A87-B3AE-9412CFB7566C}"/>
              </a:ext>
            </a:extLst>
          </p:cNvPr>
          <p:cNvSpPr txBox="1"/>
          <p:nvPr/>
        </p:nvSpPr>
        <p:spPr>
          <a:xfrm>
            <a:off x="6379681" y="1359041"/>
            <a:ext cx="4461835" cy="4708981"/>
          </a:xfrm>
          <a:prstGeom prst="rect">
            <a:avLst/>
          </a:prstGeom>
          <a:noFill/>
        </p:spPr>
        <p:txBody>
          <a:bodyPr wrap="square" rtlCol="0">
            <a:spAutoFit/>
          </a:bodyPr>
          <a:lstStyle/>
          <a:p>
            <a:r>
              <a:rPr lang="zh-CN" altLang="en-US" sz="2200" b="1" dirty="0"/>
              <a:t>基本</a:t>
            </a:r>
            <a:r>
              <a:rPr lang="en-US" altLang="zh-CN" sz="2200" b="1" dirty="0"/>
              <a:t>attention</a:t>
            </a:r>
            <a:r>
              <a:rPr lang="zh-CN" altLang="en-US" sz="2200" b="1" dirty="0"/>
              <a:t>结构</a:t>
            </a:r>
          </a:p>
          <a:p>
            <a:pPr>
              <a:lnSpc>
                <a:spcPct val="150000"/>
              </a:lnSpc>
            </a:pPr>
            <a:r>
              <a:rPr lang="en-US" altLang="zh-CN" dirty="0"/>
              <a:t>2.1 soft Attention </a:t>
            </a:r>
            <a:r>
              <a:rPr lang="zh-CN" altLang="en-US" dirty="0"/>
              <a:t>与</a:t>
            </a:r>
            <a:r>
              <a:rPr lang="en-US" altLang="zh-CN" dirty="0"/>
              <a:t>Hard Attention</a:t>
            </a:r>
          </a:p>
          <a:p>
            <a:pPr>
              <a:lnSpc>
                <a:spcPct val="150000"/>
              </a:lnSpc>
            </a:pPr>
            <a:r>
              <a:rPr lang="en-US" altLang="zh-CN" dirty="0"/>
              <a:t>2.2 Global Attention </a:t>
            </a:r>
            <a:r>
              <a:rPr lang="zh-CN" altLang="en-US" dirty="0"/>
              <a:t>和 </a:t>
            </a:r>
            <a:r>
              <a:rPr lang="en-US" altLang="zh-CN" dirty="0"/>
              <a:t>Local Attention</a:t>
            </a:r>
          </a:p>
          <a:p>
            <a:pPr>
              <a:lnSpc>
                <a:spcPct val="150000"/>
              </a:lnSpc>
            </a:pPr>
            <a:r>
              <a:rPr lang="en-US" altLang="zh-CN" dirty="0"/>
              <a:t>2.3 Self Attention</a:t>
            </a:r>
          </a:p>
          <a:p>
            <a:endParaRPr lang="en-US" altLang="zh-CN" dirty="0"/>
          </a:p>
          <a:p>
            <a:r>
              <a:rPr lang="zh-CN" altLang="en-US" sz="2200" b="1" dirty="0"/>
              <a:t>组合的</a:t>
            </a:r>
            <a:r>
              <a:rPr lang="en-US" altLang="zh-CN" sz="2200" b="1" dirty="0"/>
              <a:t>attention</a:t>
            </a:r>
            <a:r>
              <a:rPr lang="zh-CN" altLang="en-US" sz="2200" b="1" dirty="0"/>
              <a:t>结构</a:t>
            </a:r>
          </a:p>
          <a:p>
            <a:pPr>
              <a:lnSpc>
                <a:spcPct val="150000"/>
              </a:lnSpc>
            </a:pPr>
            <a:r>
              <a:rPr lang="en-US" altLang="zh-CN" dirty="0"/>
              <a:t>2.4 Hierarchical Attention</a:t>
            </a:r>
          </a:p>
          <a:p>
            <a:pPr>
              <a:lnSpc>
                <a:spcPct val="150000"/>
              </a:lnSpc>
            </a:pPr>
            <a:r>
              <a:rPr lang="en-US" altLang="zh-CN" dirty="0"/>
              <a:t>2.5 Attention in Attention</a:t>
            </a:r>
          </a:p>
          <a:p>
            <a:pPr>
              <a:lnSpc>
                <a:spcPct val="150000"/>
              </a:lnSpc>
            </a:pPr>
            <a:r>
              <a:rPr lang="en-US" altLang="zh-CN" dirty="0"/>
              <a:t>2.6 Multi-Step Attention</a:t>
            </a:r>
          </a:p>
          <a:p>
            <a:pPr>
              <a:lnSpc>
                <a:spcPct val="150000"/>
              </a:lnSpc>
            </a:pPr>
            <a:r>
              <a:rPr lang="en-US" altLang="zh-CN" dirty="0"/>
              <a:t>2.7 Multi-Dimensional Attention</a:t>
            </a:r>
          </a:p>
          <a:p>
            <a:pPr>
              <a:lnSpc>
                <a:spcPct val="150000"/>
              </a:lnSpc>
            </a:pPr>
            <a:r>
              <a:rPr lang="en-US" altLang="zh-CN" dirty="0"/>
              <a:t>2.8 Memory-Based Attention</a:t>
            </a:r>
            <a:endParaRPr lang="zh-CN" altLang="en-US" dirty="0">
              <a:solidFill>
                <a:schemeClr val="dk1"/>
              </a:solidFill>
            </a:endParaRPr>
          </a:p>
          <a:p>
            <a:endParaRPr lang="zh-CN" altLang="en-US" dirty="0"/>
          </a:p>
        </p:txBody>
      </p:sp>
    </p:spTree>
    <p:extLst>
      <p:ext uri="{BB962C8B-B14F-4D97-AF65-F5344CB8AC3E}">
        <p14:creationId xmlns:p14="http://schemas.microsoft.com/office/powerpoint/2010/main" val="14681571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AE3F22-72D3-4DAD-AAD1-E269F604D2D9}"/>
              </a:ext>
            </a:extLst>
          </p:cNvPr>
          <p:cNvSpPr>
            <a:spLocks noGrp="1"/>
          </p:cNvSpPr>
          <p:nvPr>
            <p:ph type="title"/>
          </p:nvPr>
        </p:nvSpPr>
        <p:spPr/>
        <p:txBody>
          <a:bodyPr/>
          <a:lstStyle/>
          <a:p>
            <a:r>
              <a:rPr lang="en-US" altLang="zh-CN" dirty="0"/>
              <a:t>2.1 </a:t>
            </a:r>
            <a:r>
              <a:rPr lang="en-US" altLang="zh-CN" sz="2800" b="1" kern="1200" dirty="0">
                <a:solidFill>
                  <a:schemeClr val="tx1"/>
                </a:solidFill>
                <a:effectLst/>
                <a:latin typeface="+mj-lt"/>
                <a:ea typeface="+mj-ea"/>
                <a:cs typeface="+mj-cs"/>
              </a:rPr>
              <a:t>Soft Attention </a:t>
            </a:r>
            <a:r>
              <a:rPr lang="zh-CN" altLang="zh-CN" sz="2800" b="1" kern="1200" dirty="0">
                <a:solidFill>
                  <a:schemeClr val="tx1"/>
                </a:solidFill>
                <a:effectLst/>
                <a:latin typeface="+mj-lt"/>
                <a:ea typeface="+mj-ea"/>
                <a:cs typeface="+mj-cs"/>
              </a:rPr>
              <a:t>与</a:t>
            </a:r>
            <a:r>
              <a:rPr lang="en-US" altLang="zh-CN" sz="2800" b="1" kern="1200" dirty="0">
                <a:solidFill>
                  <a:schemeClr val="tx1"/>
                </a:solidFill>
                <a:effectLst/>
                <a:latin typeface="+mj-lt"/>
                <a:ea typeface="+mj-ea"/>
                <a:cs typeface="+mj-cs"/>
              </a:rPr>
              <a:t>Hard Attention</a:t>
            </a:r>
            <a:endParaRPr lang="zh-CN" altLang="en-US" dirty="0"/>
          </a:p>
        </p:txBody>
      </p:sp>
      <p:sp>
        <p:nvSpPr>
          <p:cNvPr id="4" name="灯片编号占位符 3">
            <a:extLst>
              <a:ext uri="{FF2B5EF4-FFF2-40B4-BE49-F238E27FC236}">
                <a16:creationId xmlns:a16="http://schemas.microsoft.com/office/drawing/2014/main" id="{D63F2E9B-4AA8-405B-9F5D-A0FA983FCD0F}"/>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a:p>
        </p:txBody>
      </p:sp>
      <p:sp>
        <p:nvSpPr>
          <p:cNvPr id="28" name="矩形 27">
            <a:extLst>
              <a:ext uri="{FF2B5EF4-FFF2-40B4-BE49-F238E27FC236}">
                <a16:creationId xmlns:a16="http://schemas.microsoft.com/office/drawing/2014/main" id="{81010014-AB1C-4940-8D71-013837C9A987}"/>
              </a:ext>
            </a:extLst>
          </p:cNvPr>
          <p:cNvSpPr/>
          <p:nvPr/>
        </p:nvSpPr>
        <p:spPr>
          <a:xfrm>
            <a:off x="1398524" y="1317601"/>
            <a:ext cx="8985504" cy="5124480"/>
          </a:xfrm>
          <a:prstGeom prst="rect">
            <a:avLst/>
          </a:prstGeom>
          <a:solidFill>
            <a:schemeClr val="accent1">
              <a:lumMod val="40000"/>
              <a:lumOff val="60000"/>
              <a:alpha val="58000"/>
            </a:schemeClr>
          </a:solidFill>
        </p:spPr>
        <p:txBody>
          <a:bodyPr wrap="square">
            <a:spAutoFit/>
          </a:bodyPr>
          <a:lstStyle/>
          <a:p>
            <a:pPr>
              <a:lnSpc>
                <a:spcPct val="150000"/>
              </a:lnSpc>
            </a:pPr>
            <a:r>
              <a:rPr lang="en-US" altLang="zh-CN" sz="2000" b="1" dirty="0"/>
              <a:t>《Show, Attend and Tell: Neural Image Caption Generation with Visual Attention》</a:t>
            </a:r>
            <a:r>
              <a:rPr lang="zh-CN" altLang="en-US" sz="2000" b="1" dirty="0"/>
              <a:t>，</a:t>
            </a:r>
            <a:r>
              <a:rPr lang="en-US" altLang="zh-CN" sz="2000" b="1" dirty="0"/>
              <a:t>Kelvin Xu</a:t>
            </a:r>
            <a:r>
              <a:rPr lang="zh-CN" altLang="en-US" sz="2000" b="1" dirty="0"/>
              <a:t>等人，</a:t>
            </a:r>
            <a:r>
              <a:rPr lang="en-US" altLang="zh-CN" sz="2000" b="1" dirty="0"/>
              <a:t>2015</a:t>
            </a:r>
          </a:p>
          <a:p>
            <a:pPr>
              <a:lnSpc>
                <a:spcPct val="150000"/>
              </a:lnSpc>
            </a:pPr>
            <a:r>
              <a:rPr lang="zh-CN" altLang="en-US" sz="2000" b="1" i="1" dirty="0">
                <a:solidFill>
                  <a:srgbClr val="C00000"/>
                </a:solidFill>
              </a:rPr>
              <a:t>使用了两种</a:t>
            </a:r>
            <a:r>
              <a:rPr lang="en-US" altLang="zh-CN" sz="2000" b="1" i="1" dirty="0">
                <a:solidFill>
                  <a:srgbClr val="C00000"/>
                </a:solidFill>
              </a:rPr>
              <a:t>Attention Mechanism</a:t>
            </a:r>
            <a:r>
              <a:rPr lang="zh-CN" altLang="en-US" sz="2000" b="1" i="1" dirty="0">
                <a:solidFill>
                  <a:srgbClr val="C00000"/>
                </a:solidFill>
              </a:rPr>
              <a:t>：</a:t>
            </a:r>
            <a:endParaRPr lang="en-US" altLang="zh-CN" sz="2000" b="1" i="1" dirty="0">
              <a:solidFill>
                <a:srgbClr val="C00000"/>
              </a:solidFill>
            </a:endParaRPr>
          </a:p>
          <a:p>
            <a:pPr marL="742950" lvl="1" indent="-285750">
              <a:lnSpc>
                <a:spcPct val="150000"/>
              </a:lnSpc>
              <a:buFont typeface="Wingdings" panose="05000000000000000000" pitchFamily="2" charset="2"/>
              <a:buChar char="u"/>
            </a:pPr>
            <a:r>
              <a:rPr lang="en-US" altLang="zh-CN" sz="2000" b="1" dirty="0">
                <a:solidFill>
                  <a:srgbClr val="C00000"/>
                </a:solidFill>
              </a:rPr>
              <a:t>Soft Attention</a:t>
            </a:r>
          </a:p>
          <a:p>
            <a:pPr marL="742950" lvl="1" indent="-285750">
              <a:lnSpc>
                <a:spcPct val="150000"/>
              </a:lnSpc>
              <a:buFont typeface="Arial" panose="020B0604020202020204" pitchFamily="34" charset="0"/>
              <a:buChar char="•"/>
            </a:pPr>
            <a:r>
              <a:rPr lang="zh-CN" altLang="en-US" b="1" dirty="0">
                <a:solidFill>
                  <a:schemeClr val="accent1">
                    <a:lumMod val="75000"/>
                  </a:schemeClr>
                </a:solidFill>
              </a:rPr>
              <a:t>参数化的</a:t>
            </a:r>
            <a:r>
              <a:rPr lang="zh-CN" altLang="en-US" dirty="0"/>
              <a:t>（</a:t>
            </a:r>
            <a:r>
              <a:rPr lang="en-US" altLang="zh-CN" dirty="0"/>
              <a:t>Parameterization</a:t>
            </a:r>
            <a:r>
              <a:rPr lang="zh-CN" altLang="en-US" dirty="0"/>
              <a:t>），因此可导，可以被嵌入到模型中去，直接训练；</a:t>
            </a:r>
            <a:endParaRPr lang="en-US" altLang="zh-CN" dirty="0"/>
          </a:p>
          <a:p>
            <a:pPr marL="742950" lvl="1" indent="-285750">
              <a:lnSpc>
                <a:spcPct val="150000"/>
              </a:lnSpc>
              <a:buFont typeface="Arial" panose="020B0604020202020204" pitchFamily="34" charset="0"/>
              <a:buChar char="•"/>
            </a:pPr>
            <a:r>
              <a:rPr lang="zh-CN" altLang="en-US" dirty="0"/>
              <a:t>梯度可以经过</a:t>
            </a:r>
            <a:r>
              <a:rPr lang="en-US" altLang="zh-CN" dirty="0"/>
              <a:t>Attention Mechanism</a:t>
            </a:r>
            <a:r>
              <a:rPr lang="zh-CN" altLang="en-US" dirty="0"/>
              <a:t>模块，反向传播到模型其他部分。</a:t>
            </a:r>
            <a:endParaRPr lang="en-US" altLang="zh-CN" dirty="0"/>
          </a:p>
          <a:p>
            <a:pPr marL="742950" lvl="1" indent="-285750">
              <a:lnSpc>
                <a:spcPct val="150000"/>
              </a:lnSpc>
              <a:buFont typeface="Wingdings" panose="05000000000000000000" pitchFamily="2" charset="2"/>
              <a:buChar char="u"/>
            </a:pPr>
            <a:r>
              <a:rPr lang="en-US" altLang="zh-CN" sz="2000" b="1" dirty="0">
                <a:solidFill>
                  <a:srgbClr val="C00000"/>
                </a:solidFill>
              </a:rPr>
              <a:t>Hard Attention</a:t>
            </a:r>
          </a:p>
          <a:p>
            <a:pPr marL="742950" lvl="1" indent="-285750">
              <a:lnSpc>
                <a:spcPct val="150000"/>
              </a:lnSpc>
              <a:buFont typeface="Arial" panose="020B0604020202020204" pitchFamily="34" charset="0"/>
              <a:buChar char="•"/>
            </a:pPr>
            <a:r>
              <a:rPr lang="zh-CN" altLang="en-US" b="1" dirty="0">
                <a:solidFill>
                  <a:schemeClr val="accent1">
                    <a:lumMod val="75000"/>
                  </a:schemeClr>
                </a:solidFill>
              </a:rPr>
              <a:t>随机的 ；</a:t>
            </a:r>
            <a:endParaRPr lang="en-US" altLang="zh-CN" b="1" dirty="0">
              <a:solidFill>
                <a:schemeClr val="accent1">
                  <a:lumMod val="75000"/>
                </a:schemeClr>
              </a:solidFill>
            </a:endParaRPr>
          </a:p>
          <a:p>
            <a:pPr marL="742950" lvl="1" indent="-285750">
              <a:lnSpc>
                <a:spcPct val="150000"/>
              </a:lnSpc>
              <a:buFont typeface="Arial" panose="020B0604020202020204" pitchFamily="34" charset="0"/>
              <a:buChar char="•"/>
            </a:pPr>
            <a:r>
              <a:rPr lang="zh-CN" altLang="en-US" dirty="0"/>
              <a:t>不会选择整个</a:t>
            </a:r>
            <a:r>
              <a:rPr lang="en-US" altLang="zh-CN" dirty="0"/>
              <a:t>encoder</a:t>
            </a:r>
            <a:r>
              <a:rPr lang="zh-CN" altLang="en-US" dirty="0"/>
              <a:t>的输出做为其输入，依概率</a:t>
            </a:r>
            <a:r>
              <a:rPr lang="en-US" altLang="zh-CN" dirty="0"/>
              <a:t>Si(</a:t>
            </a:r>
            <a:r>
              <a:rPr lang="zh-CN" altLang="en-US" dirty="0"/>
              <a:t>最高概率或者随机）来采样输入端的隐状态一部分来进行计算；</a:t>
            </a:r>
            <a:endParaRPr lang="en-US" altLang="zh-CN" dirty="0"/>
          </a:p>
          <a:p>
            <a:pPr marL="742950" lvl="1" indent="-285750">
              <a:lnSpc>
                <a:spcPct val="150000"/>
              </a:lnSpc>
              <a:buFont typeface="Arial" panose="020B0604020202020204" pitchFamily="34" charset="0"/>
              <a:buChar char="•"/>
            </a:pPr>
            <a:r>
              <a:rPr lang="zh-CN" altLang="en-US" dirty="0"/>
              <a:t>无法使用反向传播算法训练，需要采用蒙特卡洛采样的方法来估计模块的梯度。</a:t>
            </a:r>
          </a:p>
          <a:p>
            <a:pPr marL="742950" lvl="1" indent="-285750">
              <a:buFont typeface="Wingdings" panose="05000000000000000000" pitchFamily="2" charset="2"/>
              <a:buChar char="l"/>
            </a:pPr>
            <a:endParaRPr lang="zh-CN" altLang="en-US" dirty="0"/>
          </a:p>
        </p:txBody>
      </p:sp>
      <p:pic>
        <p:nvPicPr>
          <p:cNvPr id="6" name="图片 5">
            <a:extLst>
              <a:ext uri="{FF2B5EF4-FFF2-40B4-BE49-F238E27FC236}">
                <a16:creationId xmlns:a16="http://schemas.microsoft.com/office/drawing/2014/main" id="{47D12973-ECC9-46D8-93AE-BB17368D3E29}"/>
              </a:ext>
            </a:extLst>
          </p:cNvPr>
          <p:cNvPicPr>
            <a:picLocks noChangeAspect="1"/>
          </p:cNvPicPr>
          <p:nvPr/>
        </p:nvPicPr>
        <p:blipFill rotWithShape="1">
          <a:blip r:embed="rId3"/>
          <a:srcRect l="5825" b="24138"/>
          <a:stretch/>
        </p:blipFill>
        <p:spPr>
          <a:xfrm>
            <a:off x="0" y="0"/>
            <a:ext cx="3657951" cy="622169"/>
          </a:xfrm>
          <a:prstGeom prst="rect">
            <a:avLst/>
          </a:prstGeom>
        </p:spPr>
      </p:pic>
    </p:spTree>
    <p:extLst>
      <p:ext uri="{BB962C8B-B14F-4D97-AF65-F5344CB8AC3E}">
        <p14:creationId xmlns:p14="http://schemas.microsoft.com/office/powerpoint/2010/main" val="6750301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AE3F22-72D3-4DAD-AAD1-E269F604D2D9}"/>
              </a:ext>
            </a:extLst>
          </p:cNvPr>
          <p:cNvSpPr>
            <a:spLocks noGrp="1"/>
          </p:cNvSpPr>
          <p:nvPr>
            <p:ph type="title"/>
          </p:nvPr>
        </p:nvSpPr>
        <p:spPr/>
        <p:txBody>
          <a:bodyPr/>
          <a:lstStyle/>
          <a:p>
            <a:r>
              <a:rPr lang="en-US" altLang="zh-CN" dirty="0"/>
              <a:t>2.1 </a:t>
            </a:r>
            <a:r>
              <a:rPr lang="en-US" altLang="zh-CN" sz="2800" b="1" kern="1200" dirty="0">
                <a:solidFill>
                  <a:schemeClr val="tx1"/>
                </a:solidFill>
                <a:effectLst/>
                <a:latin typeface="+mj-lt"/>
                <a:ea typeface="+mj-ea"/>
                <a:cs typeface="+mj-cs"/>
              </a:rPr>
              <a:t>Soft Attention </a:t>
            </a:r>
            <a:r>
              <a:rPr lang="zh-CN" altLang="zh-CN" sz="2800" b="1" kern="1200" dirty="0">
                <a:solidFill>
                  <a:schemeClr val="tx1"/>
                </a:solidFill>
                <a:effectLst/>
                <a:latin typeface="+mj-lt"/>
                <a:ea typeface="+mj-ea"/>
                <a:cs typeface="+mj-cs"/>
              </a:rPr>
              <a:t>与</a:t>
            </a:r>
            <a:r>
              <a:rPr lang="en-US" altLang="zh-CN" sz="2800" b="1" kern="1200" dirty="0">
                <a:solidFill>
                  <a:schemeClr val="tx1"/>
                </a:solidFill>
                <a:effectLst/>
                <a:latin typeface="+mj-lt"/>
                <a:ea typeface="+mj-ea"/>
                <a:cs typeface="+mj-cs"/>
              </a:rPr>
              <a:t>Hard Attention</a:t>
            </a:r>
            <a:endParaRPr lang="zh-CN" altLang="en-US" dirty="0"/>
          </a:p>
        </p:txBody>
      </p:sp>
      <p:sp>
        <p:nvSpPr>
          <p:cNvPr id="4" name="灯片编号占位符 3">
            <a:extLst>
              <a:ext uri="{FF2B5EF4-FFF2-40B4-BE49-F238E27FC236}">
                <a16:creationId xmlns:a16="http://schemas.microsoft.com/office/drawing/2014/main" id="{D63F2E9B-4AA8-405B-9F5D-A0FA983FCD0F}"/>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a:p>
        </p:txBody>
      </p:sp>
      <p:pic>
        <p:nvPicPr>
          <p:cNvPr id="6" name="图片 5">
            <a:extLst>
              <a:ext uri="{FF2B5EF4-FFF2-40B4-BE49-F238E27FC236}">
                <a16:creationId xmlns:a16="http://schemas.microsoft.com/office/drawing/2014/main" id="{47D12973-ECC9-46D8-93AE-BB17368D3E29}"/>
              </a:ext>
            </a:extLst>
          </p:cNvPr>
          <p:cNvPicPr>
            <a:picLocks noChangeAspect="1"/>
          </p:cNvPicPr>
          <p:nvPr/>
        </p:nvPicPr>
        <p:blipFill rotWithShape="1">
          <a:blip r:embed="rId3"/>
          <a:srcRect l="5825" b="24138"/>
          <a:stretch/>
        </p:blipFill>
        <p:spPr>
          <a:xfrm>
            <a:off x="0" y="0"/>
            <a:ext cx="3657951" cy="622169"/>
          </a:xfrm>
          <a:prstGeom prst="rect">
            <a:avLst/>
          </a:prstGeom>
        </p:spPr>
      </p:pic>
      <p:sp>
        <p:nvSpPr>
          <p:cNvPr id="3" name="矩形 2">
            <a:extLst>
              <a:ext uri="{FF2B5EF4-FFF2-40B4-BE49-F238E27FC236}">
                <a16:creationId xmlns:a16="http://schemas.microsoft.com/office/drawing/2014/main" id="{7BEC804E-5CD5-4C4E-9DDB-7F55D88EDCB2}"/>
              </a:ext>
            </a:extLst>
          </p:cNvPr>
          <p:cNvSpPr/>
          <p:nvPr/>
        </p:nvSpPr>
        <p:spPr>
          <a:xfrm>
            <a:off x="1817544" y="1528495"/>
            <a:ext cx="8366585" cy="369332"/>
          </a:xfrm>
          <a:prstGeom prst="rect">
            <a:avLst/>
          </a:prstGeom>
        </p:spPr>
        <p:txBody>
          <a:bodyPr wrap="square">
            <a:spAutoFit/>
          </a:bodyPr>
          <a:lstStyle/>
          <a:p>
            <a:r>
              <a:rPr lang="zh-CN" altLang="en-US" dirty="0">
                <a:solidFill>
                  <a:srgbClr val="1A1A1A"/>
                </a:solidFill>
                <a:latin typeface="-apple-system"/>
              </a:rPr>
              <a:t>软性注意力机制有两种：普通模式（</a:t>
            </a:r>
            <a:r>
              <a:rPr lang="en-US" altLang="zh-CN" b="1" dirty="0">
                <a:solidFill>
                  <a:srgbClr val="1A1A1A"/>
                </a:solidFill>
                <a:latin typeface="-apple-system"/>
              </a:rPr>
              <a:t>Key</a:t>
            </a:r>
            <a:r>
              <a:rPr lang="en-US" altLang="zh-CN" dirty="0">
                <a:solidFill>
                  <a:srgbClr val="1A1A1A"/>
                </a:solidFill>
                <a:latin typeface="-apple-system"/>
              </a:rPr>
              <a:t>=</a:t>
            </a:r>
            <a:r>
              <a:rPr lang="en-US" altLang="zh-CN" b="1" dirty="0">
                <a:solidFill>
                  <a:srgbClr val="1A1A1A"/>
                </a:solidFill>
                <a:latin typeface="-apple-system"/>
              </a:rPr>
              <a:t>Value</a:t>
            </a:r>
            <a:r>
              <a:rPr lang="en-US" altLang="zh-CN" dirty="0">
                <a:solidFill>
                  <a:srgbClr val="1A1A1A"/>
                </a:solidFill>
                <a:latin typeface="-apple-system"/>
              </a:rPr>
              <a:t>=</a:t>
            </a:r>
            <a:r>
              <a:rPr lang="en-US" altLang="zh-CN" b="1" dirty="0">
                <a:solidFill>
                  <a:srgbClr val="1A1A1A"/>
                </a:solidFill>
                <a:latin typeface="-apple-system"/>
              </a:rPr>
              <a:t>X</a:t>
            </a:r>
            <a:r>
              <a:rPr lang="zh-CN" altLang="en-US" dirty="0">
                <a:solidFill>
                  <a:srgbClr val="1A1A1A"/>
                </a:solidFill>
                <a:latin typeface="-apple-system"/>
              </a:rPr>
              <a:t>）和键值对模式（</a:t>
            </a:r>
            <a:r>
              <a:rPr lang="en-US" altLang="zh-CN" b="1" dirty="0">
                <a:solidFill>
                  <a:srgbClr val="1A1A1A"/>
                </a:solidFill>
                <a:latin typeface="-apple-system"/>
              </a:rPr>
              <a:t>Key</a:t>
            </a:r>
            <a:r>
              <a:rPr lang="zh-CN" altLang="en-US" b="1" dirty="0">
                <a:solidFill>
                  <a:srgbClr val="1A1A1A"/>
                </a:solidFill>
                <a:latin typeface="-apple-system"/>
              </a:rPr>
              <a:t>！</a:t>
            </a:r>
            <a:r>
              <a:rPr lang="en-US" altLang="zh-CN" dirty="0">
                <a:solidFill>
                  <a:srgbClr val="1A1A1A"/>
                </a:solidFill>
                <a:latin typeface="-apple-system"/>
              </a:rPr>
              <a:t>=</a:t>
            </a:r>
            <a:r>
              <a:rPr lang="en-US" altLang="zh-CN" b="1" dirty="0">
                <a:solidFill>
                  <a:srgbClr val="1A1A1A"/>
                </a:solidFill>
                <a:latin typeface="-apple-system"/>
              </a:rPr>
              <a:t>Value</a:t>
            </a:r>
            <a:r>
              <a:rPr lang="zh-CN" altLang="en-US" dirty="0">
                <a:solidFill>
                  <a:srgbClr val="1A1A1A"/>
                </a:solidFill>
                <a:latin typeface="-apple-system"/>
              </a:rPr>
              <a:t>）</a:t>
            </a:r>
            <a:endParaRPr lang="zh-CN" altLang="en-US" dirty="0"/>
          </a:p>
        </p:txBody>
      </p:sp>
      <p:pic>
        <p:nvPicPr>
          <p:cNvPr id="5" name="图片 4">
            <a:extLst>
              <a:ext uri="{FF2B5EF4-FFF2-40B4-BE49-F238E27FC236}">
                <a16:creationId xmlns:a16="http://schemas.microsoft.com/office/drawing/2014/main" id="{4E17BDDC-0A2E-4B1E-9A39-90ABC66C9A08}"/>
              </a:ext>
            </a:extLst>
          </p:cNvPr>
          <p:cNvPicPr>
            <a:picLocks noChangeAspect="1"/>
          </p:cNvPicPr>
          <p:nvPr/>
        </p:nvPicPr>
        <p:blipFill>
          <a:blip r:embed="rId4"/>
          <a:stretch>
            <a:fillRect/>
          </a:stretch>
        </p:blipFill>
        <p:spPr>
          <a:xfrm>
            <a:off x="2724862" y="2108200"/>
            <a:ext cx="6740685" cy="3048000"/>
          </a:xfrm>
          <a:prstGeom prst="rect">
            <a:avLst/>
          </a:prstGeom>
        </p:spPr>
      </p:pic>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29D71441-FC88-4E55-B394-352D80A19B52}"/>
                  </a:ext>
                </a:extLst>
              </p:cNvPr>
              <p:cNvSpPr txBox="1"/>
              <p:nvPr/>
            </p:nvSpPr>
            <p:spPr>
              <a:xfrm>
                <a:off x="2001234" y="5127089"/>
                <a:ext cx="3874770" cy="90037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𝑎𝑡𝑡</m:t>
                      </m:r>
                      <m:r>
                        <a:rPr lang="en-US" altLang="zh-CN" b="0" i="1" smtClean="0">
                          <a:latin typeface="Cambria Math" panose="02040503050406030204" pitchFamily="18" charset="0"/>
                        </a:rPr>
                        <m:t>(</m:t>
                      </m:r>
                      <m:r>
                        <a:rPr lang="en-US" altLang="zh-CN" b="0" i="1" smtClean="0">
                          <a:latin typeface="Cambria Math" panose="02040503050406030204" pitchFamily="18" charset="0"/>
                        </a:rPr>
                        <m:t>𝑞</m:t>
                      </m:r>
                      <m:r>
                        <a:rPr lang="zh-CN" altLang="en-US" i="1">
                          <a:latin typeface="Cambria Math" panose="02040503050406030204" pitchFamily="18" charset="0"/>
                        </a:rPr>
                        <m:t>，</m:t>
                      </m:r>
                      <m:r>
                        <a:rPr lang="en-US" altLang="zh-CN" b="0" i="1" smtClean="0">
                          <a:latin typeface="Cambria Math" panose="02040503050406030204" pitchFamily="18" charset="0"/>
                        </a:rPr>
                        <m:t>𝑋</m:t>
                      </m:r>
                      <m:r>
                        <a:rPr lang="zh-CN" altLang="en-US" i="1">
                          <a:latin typeface="Cambria Math" panose="02040503050406030204" pitchFamily="18" charset="0"/>
                        </a:rPr>
                        <m:t>）</m:t>
                      </m:r>
                      <m:r>
                        <a:rPr lang="en-US" altLang="zh-CN" b="0" i="1" smtClean="0">
                          <a:latin typeface="Cambria Math" panose="02040503050406030204" pitchFamily="18" charset="0"/>
                        </a:rPr>
                        <m:t>=</m:t>
                      </m:r>
                      <m:nary>
                        <m:naryPr>
                          <m:chr m:val="∑"/>
                          <m:ctrlPr>
                            <a:rPr lang="zh-CN" altLang="en-US" i="1" smtClean="0">
                              <a:latin typeface="Cambria Math" panose="02040503050406030204" pitchFamily="18" charset="0"/>
                            </a:rPr>
                          </m:ctrlPr>
                        </m:naryPr>
                        <m:sub>
                          <m:r>
                            <m:rPr>
                              <m:brk m:alnAt="23"/>
                            </m:rPr>
                            <a:rPr lang="en-US" altLang="zh-CN" b="0" i="1" smtClean="0">
                              <a:latin typeface="Cambria Math" panose="02040503050406030204" pitchFamily="18" charset="0"/>
                            </a:rPr>
                            <m:t>𝐼</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𝑁</m:t>
                          </m:r>
                        </m:sup>
                        <m:e>
                          <m:sSub>
                            <m:sSubPr>
                              <m:ctrlPr>
                                <a:rPr lang="en-US" altLang="zh-CN" i="1" smtClean="0">
                                  <a:latin typeface="Cambria Math" panose="02040503050406030204" pitchFamily="18" charset="0"/>
                                </a:rPr>
                              </m:ctrlPr>
                            </m:sSubPr>
                            <m:e>
                              <m:r>
                                <a:rPr lang="zh-CN" altLang="en-US" i="1" smtClean="0">
                                  <a:latin typeface="Cambria Math" panose="02040503050406030204" pitchFamily="18" charset="0"/>
                                </a:rPr>
                                <m:t>𝛼</m:t>
                              </m:r>
                            </m:e>
                            <m:sub>
                              <m:r>
                                <a:rPr lang="en-US" altLang="zh-CN" b="0" i="1" smtClean="0">
                                  <a:latin typeface="Cambria Math" panose="02040503050406030204" pitchFamily="18" charset="0"/>
                                </a:rPr>
                                <m:t>𝑖</m:t>
                              </m:r>
                            </m:sub>
                          </m:sSub>
                        </m:e>
                      </m:nary>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𝑋</m:t>
                          </m:r>
                        </m:e>
                        <m:sub>
                          <m:r>
                            <a:rPr lang="en-US" altLang="zh-CN" b="0" i="1" smtClean="0">
                              <a:latin typeface="Cambria Math" panose="02040503050406030204" pitchFamily="18" charset="0"/>
                            </a:rPr>
                            <m:t>𝑖</m:t>
                          </m:r>
                        </m:sub>
                      </m:sSub>
                    </m:oMath>
                  </m:oMathPara>
                </a14:m>
                <a:endParaRPr lang="zh-CN" altLang="en-US" dirty="0"/>
              </a:p>
            </p:txBody>
          </p:sp>
        </mc:Choice>
        <mc:Fallback xmlns="">
          <p:sp>
            <p:nvSpPr>
              <p:cNvPr id="9" name="文本框 8">
                <a:extLst>
                  <a:ext uri="{FF2B5EF4-FFF2-40B4-BE49-F238E27FC236}">
                    <a16:creationId xmlns:a16="http://schemas.microsoft.com/office/drawing/2014/main" id="{29D71441-FC88-4E55-B394-352D80A19B52}"/>
                  </a:ext>
                </a:extLst>
              </p:cNvPr>
              <p:cNvSpPr txBox="1">
                <a:spLocks noRot="1" noChangeAspect="1" noMove="1" noResize="1" noEditPoints="1" noAdjustHandles="1" noChangeArrowheads="1" noChangeShapeType="1" noTextEdit="1"/>
              </p:cNvSpPr>
              <p:nvPr/>
            </p:nvSpPr>
            <p:spPr>
              <a:xfrm>
                <a:off x="2001234" y="5127089"/>
                <a:ext cx="3874770" cy="900375"/>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矩形 10">
                <a:extLst>
                  <a:ext uri="{FF2B5EF4-FFF2-40B4-BE49-F238E27FC236}">
                    <a16:creationId xmlns:a16="http://schemas.microsoft.com/office/drawing/2014/main" id="{2F739832-01C7-4ED6-BB68-92AAB4C5448C}"/>
                  </a:ext>
                </a:extLst>
              </p:cNvPr>
              <p:cNvSpPr/>
              <p:nvPr/>
            </p:nvSpPr>
            <p:spPr>
              <a:xfrm>
                <a:off x="5351097" y="5156200"/>
                <a:ext cx="6329409" cy="87126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i="1" smtClean="0">
                          <a:latin typeface="Cambria Math" panose="02040503050406030204" pitchFamily="18" charset="0"/>
                        </a:rPr>
                        <m:t>𝑎𝑡𝑡</m:t>
                      </m:r>
                      <m:d>
                        <m:dPr>
                          <m:ctrlPr>
                            <a:rPr lang="en-US" altLang="zh-CN" i="1" smtClean="0">
                              <a:latin typeface="Cambria Math" panose="02040503050406030204" pitchFamily="18" charset="0"/>
                            </a:rPr>
                          </m:ctrlPr>
                        </m:dPr>
                        <m:e>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𝐾</m:t>
                              </m:r>
                              <m:r>
                                <a:rPr lang="en-US" altLang="zh-CN" b="0" i="1" smtClean="0">
                                  <a:latin typeface="Cambria Math" panose="02040503050406030204" pitchFamily="18" charset="0"/>
                                </a:rPr>
                                <m:t>,</m:t>
                              </m:r>
                              <m:r>
                                <a:rPr lang="en-US" altLang="zh-CN" b="0" i="1" smtClean="0">
                                  <a:latin typeface="Cambria Math" panose="02040503050406030204" pitchFamily="18" charset="0"/>
                                </a:rPr>
                                <m:t>𝑉</m:t>
                              </m:r>
                            </m:e>
                          </m:d>
                          <m:r>
                            <a:rPr lang="zh-CN" altLang="en-US" i="1">
                              <a:latin typeface="Cambria Math" panose="02040503050406030204" pitchFamily="18" charset="0"/>
                            </a:rPr>
                            <m:t>，</m:t>
                          </m:r>
                          <m:r>
                            <a:rPr lang="en-US" altLang="zh-CN" b="0" i="1" smtClean="0">
                              <a:latin typeface="Cambria Math" panose="02040503050406030204" pitchFamily="18" charset="0"/>
                            </a:rPr>
                            <m:t>𝑞</m:t>
                          </m:r>
                        </m:e>
                      </m:d>
                      <m:r>
                        <a:rPr lang="en-US" altLang="zh-CN" i="1">
                          <a:latin typeface="Cambria Math" panose="02040503050406030204" pitchFamily="18" charset="0"/>
                        </a:rPr>
                        <m:t>=</m:t>
                      </m:r>
                      <m:nary>
                        <m:naryPr>
                          <m:chr m:val="∑"/>
                          <m:ctrlPr>
                            <a:rPr lang="zh-CN" altLang="en-US" i="1">
                              <a:latin typeface="Cambria Math" panose="02040503050406030204" pitchFamily="18" charset="0"/>
                            </a:rPr>
                          </m:ctrlPr>
                        </m:naryPr>
                        <m:sub>
                          <m:r>
                            <a:rPr lang="en-US" altLang="zh-CN" b="0" i="1" smtClean="0">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𝑁</m:t>
                          </m:r>
                        </m:sup>
                        <m:e>
                          <m:sSub>
                            <m:sSubPr>
                              <m:ctrlPr>
                                <a:rPr lang="en-US" altLang="zh-CN" i="1">
                                  <a:latin typeface="Cambria Math" panose="02040503050406030204" pitchFamily="18" charset="0"/>
                                </a:rPr>
                              </m:ctrlPr>
                            </m:sSubPr>
                            <m:e>
                              <m:r>
                                <a:rPr lang="zh-CN" altLang="en-US" i="1">
                                  <a:latin typeface="Cambria Math" panose="02040503050406030204" pitchFamily="18" charset="0"/>
                                </a:rPr>
                                <m:t>𝛼</m:t>
                              </m:r>
                            </m:e>
                            <m:sub>
                              <m:r>
                                <a:rPr lang="en-US" altLang="zh-CN" i="1">
                                  <a:latin typeface="Cambria Math" panose="02040503050406030204" pitchFamily="18" charset="0"/>
                                </a:rPr>
                                <m:t>𝑖</m:t>
                              </m:r>
                            </m:sub>
                          </m:sSub>
                        </m:e>
                      </m:nary>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i="1">
                              <a:latin typeface="Cambria Math" panose="02040503050406030204" pitchFamily="18" charset="0"/>
                            </a:rPr>
                            <m:t>𝑖</m:t>
                          </m:r>
                        </m:sub>
                      </m:sSub>
                      <m:r>
                        <a:rPr lang="en-US" altLang="zh-CN" b="0" i="1" smtClean="0">
                          <a:latin typeface="Cambria Math" panose="02040503050406030204" pitchFamily="18" charset="0"/>
                        </a:rPr>
                        <m:t>=</m:t>
                      </m:r>
                      <m:nary>
                        <m:naryPr>
                          <m:chr m:val="∑"/>
                          <m:ctrlPr>
                            <a:rPr lang="zh-CN" altLang="en-US" i="1">
                              <a:latin typeface="Cambria Math" panose="02040503050406030204" pitchFamily="18" charset="0"/>
                            </a:rPr>
                          </m:ctrlPr>
                        </m:naryPr>
                        <m:sub>
                          <m:r>
                            <a:rPr lang="en-US" altLang="zh-CN" b="0" i="1" smtClean="0">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𝑁</m:t>
                          </m:r>
                        </m:sup>
                        <m:e>
                          <m:f>
                            <m:fPr>
                              <m:ctrlPr>
                                <a:rPr lang="en-US" altLang="zh-CN" i="1" smtClean="0">
                                  <a:latin typeface="Cambria Math" panose="02040503050406030204" pitchFamily="18" charset="0"/>
                                </a:rPr>
                              </m:ctrlPr>
                            </m:fPr>
                            <m:num>
                              <m:r>
                                <m:rPr>
                                  <m:sty m:val="p"/>
                                </m:rPr>
                                <a:rPr lang="en-US" altLang="zh-CN" b="0" i="0" smtClean="0">
                                  <a:latin typeface="Cambria Math" panose="02040503050406030204" pitchFamily="18" charset="0"/>
                                </a:rPr>
                                <m:t>exp</m:t>
                              </m:r>
                              <m:r>
                                <a:rPr lang="en-US" altLang="zh-CN" b="0" i="1" smtClean="0">
                                  <a:latin typeface="Cambria Math" panose="02040503050406030204" pitchFamily="18" charset="0"/>
                                </a:rPr>
                                <m:t>⁡(</m:t>
                              </m:r>
                              <m:r>
                                <a:rPr lang="en-US" altLang="zh-CN" b="0" i="1" smtClean="0">
                                  <a:latin typeface="Cambria Math" panose="02040503050406030204" pitchFamily="18" charset="0"/>
                                </a:rPr>
                                <m:t>𝑠</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𝑘</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𝑞</m:t>
                                  </m:r>
                                </m:e>
                              </m:d>
                              <m:r>
                                <a:rPr lang="en-US" altLang="zh-CN" b="0" i="1" smtClean="0">
                                  <a:latin typeface="Cambria Math" panose="02040503050406030204" pitchFamily="18" charset="0"/>
                                </a:rPr>
                                <m:t>)</m:t>
                              </m:r>
                            </m:num>
                            <m:den>
                              <m:nary>
                                <m:naryPr>
                                  <m:chr m:val="∑"/>
                                  <m:limLoc m:val="subSup"/>
                                  <m:supHide m:val="on"/>
                                  <m:ctrlPr>
                                    <a:rPr lang="en-US" altLang="zh-CN" i="1" smtClean="0">
                                      <a:latin typeface="Cambria Math" panose="02040503050406030204" pitchFamily="18" charset="0"/>
                                    </a:rPr>
                                  </m:ctrlPr>
                                </m:naryPr>
                                <m:sub>
                                  <m:r>
                                    <m:rPr>
                                      <m:brk m:alnAt="9"/>
                                    </m:rPr>
                                    <a:rPr lang="en-US" altLang="zh-CN" b="0" i="1" smtClean="0">
                                      <a:latin typeface="Cambria Math" panose="02040503050406030204" pitchFamily="18" charset="0"/>
                                    </a:rPr>
                                    <m:t>𝑖</m:t>
                                  </m:r>
                                </m:sub>
                                <m:sup/>
                                <m:e>
                                  <m:r>
                                    <m:rPr>
                                      <m:sty m:val="p"/>
                                    </m:rPr>
                                    <a:rPr lang="en-US" altLang="zh-CN" b="0" i="0" smtClean="0">
                                      <a:latin typeface="Cambria Math" panose="02040503050406030204" pitchFamily="18" charset="0"/>
                                    </a:rPr>
                                    <m:t>exp</m:t>
                                  </m:r>
                                  <m:r>
                                    <a:rPr lang="en-US" altLang="zh-CN" b="0" i="1" smtClean="0">
                                      <a:latin typeface="Cambria Math" panose="02040503050406030204" pitchFamily="18" charset="0"/>
                                    </a:rPr>
                                    <m:t>⁡(</m:t>
                                  </m:r>
                                  <m:r>
                                    <a:rPr lang="en-US" altLang="zh-CN" b="0" i="1" smtClean="0">
                                      <a:latin typeface="Cambria Math" panose="02040503050406030204" pitchFamily="18" charset="0"/>
                                    </a:rPr>
                                    <m:t>𝑠</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𝑘</m:t>
                                          </m:r>
                                        </m:e>
                                        <m:sub>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𝑞</m:t>
                                      </m:r>
                                    </m:e>
                                  </m:d>
                                  <m:r>
                                    <a:rPr lang="en-US" altLang="zh-CN" b="0" i="1" smtClean="0">
                                      <a:latin typeface="Cambria Math" panose="02040503050406030204" pitchFamily="18" charset="0"/>
                                    </a:rPr>
                                    <m:t>)</m:t>
                                  </m:r>
                                </m:e>
                              </m:nary>
                            </m:den>
                          </m:f>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e>
                      </m:nary>
                    </m:oMath>
                  </m:oMathPara>
                </a14:m>
                <a:endParaRPr lang="zh-CN" altLang="en-US" dirty="0"/>
              </a:p>
            </p:txBody>
          </p:sp>
        </mc:Choice>
        <mc:Fallback xmlns="">
          <p:sp>
            <p:nvSpPr>
              <p:cNvPr id="11" name="矩形 10">
                <a:extLst>
                  <a:ext uri="{FF2B5EF4-FFF2-40B4-BE49-F238E27FC236}">
                    <a16:creationId xmlns:a16="http://schemas.microsoft.com/office/drawing/2014/main" id="{2F739832-01C7-4ED6-BB68-92AAB4C5448C}"/>
                  </a:ext>
                </a:extLst>
              </p:cNvPr>
              <p:cNvSpPr>
                <a:spLocks noRot="1" noChangeAspect="1" noMove="1" noResize="1" noEditPoints="1" noAdjustHandles="1" noChangeArrowheads="1" noChangeShapeType="1" noTextEdit="1"/>
              </p:cNvSpPr>
              <p:nvPr/>
            </p:nvSpPr>
            <p:spPr>
              <a:xfrm>
                <a:off x="5351097" y="5156200"/>
                <a:ext cx="6329409" cy="871264"/>
              </a:xfrm>
              <a:prstGeom prst="rect">
                <a:avLst/>
              </a:prstGeom>
              <a:blipFill>
                <a:blip r:embed="rId6"/>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0725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图片 62">
            <a:extLst>
              <a:ext uri="{FF2B5EF4-FFF2-40B4-BE49-F238E27FC236}">
                <a16:creationId xmlns:a16="http://schemas.microsoft.com/office/drawing/2014/main" id="{501C05EF-B588-4769-ABD7-CC1C5B34A394}"/>
              </a:ext>
            </a:extLst>
          </p:cNvPr>
          <p:cNvPicPr>
            <a:picLocks noChangeAspect="1"/>
          </p:cNvPicPr>
          <p:nvPr/>
        </p:nvPicPr>
        <p:blipFill>
          <a:blip r:embed="rId3"/>
          <a:stretch>
            <a:fillRect/>
          </a:stretch>
        </p:blipFill>
        <p:spPr>
          <a:xfrm>
            <a:off x="6512841" y="4591420"/>
            <a:ext cx="3886200" cy="676275"/>
          </a:xfrm>
          <a:prstGeom prst="rect">
            <a:avLst/>
          </a:prstGeom>
        </p:spPr>
      </p:pic>
      <p:sp>
        <p:nvSpPr>
          <p:cNvPr id="2" name="标题 1">
            <a:extLst>
              <a:ext uri="{FF2B5EF4-FFF2-40B4-BE49-F238E27FC236}">
                <a16:creationId xmlns:a16="http://schemas.microsoft.com/office/drawing/2014/main" id="{F1D90656-C92E-47C4-A025-FE0D561A02F8}"/>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2.2 Global Attention </a:t>
            </a:r>
            <a:r>
              <a:rPr lang="zh-CN" altLang="zh-CN" sz="2800" b="1" kern="1200" dirty="0">
                <a:solidFill>
                  <a:schemeClr val="tx1"/>
                </a:solidFill>
                <a:effectLst/>
                <a:latin typeface="+mj-lt"/>
                <a:ea typeface="+mj-ea"/>
                <a:cs typeface="+mj-cs"/>
              </a:rPr>
              <a:t>和 </a:t>
            </a:r>
            <a:r>
              <a:rPr lang="en-US" altLang="zh-CN" sz="2800" b="1" kern="1200" dirty="0">
                <a:solidFill>
                  <a:schemeClr val="tx1"/>
                </a:solidFill>
                <a:effectLst/>
                <a:latin typeface="+mj-lt"/>
                <a:ea typeface="+mj-ea"/>
                <a:cs typeface="+mj-cs"/>
              </a:rPr>
              <a:t>Local Attention</a:t>
            </a:r>
            <a:endParaRPr lang="zh-CN" altLang="zh-CN" dirty="0">
              <a:effectLst/>
            </a:endParaRPr>
          </a:p>
        </p:txBody>
      </p:sp>
      <p:sp>
        <p:nvSpPr>
          <p:cNvPr id="4" name="灯片编号占位符 3">
            <a:extLst>
              <a:ext uri="{FF2B5EF4-FFF2-40B4-BE49-F238E27FC236}">
                <a16:creationId xmlns:a16="http://schemas.microsoft.com/office/drawing/2014/main" id="{D55DAB41-33AF-4DAE-B322-9572D15CEB43}"/>
              </a:ext>
            </a:extLst>
          </p:cNvPr>
          <p:cNvSpPr>
            <a:spLocks noGrp="1"/>
          </p:cNvSpPr>
          <p:nvPr>
            <p:ph type="sldNum" sz="quarter" idx="12"/>
          </p:nvPr>
        </p:nvSpPr>
        <p:spPr/>
        <p:txBody>
          <a:bodyPr/>
          <a:lstStyle/>
          <a:p>
            <a:fld id="{5DD3DB80-B894-403A-B48E-6FDC1A72010E}" type="slidenum">
              <a:rPr lang="zh-CN" altLang="en-US" smtClean="0"/>
              <a:pPr/>
              <a:t>14</a:t>
            </a:fld>
            <a:endParaRPr lang="zh-CN" altLang="en-US" dirty="0"/>
          </a:p>
        </p:txBody>
      </p:sp>
      <p:pic>
        <p:nvPicPr>
          <p:cNvPr id="59" name="图片 58">
            <a:extLst>
              <a:ext uri="{FF2B5EF4-FFF2-40B4-BE49-F238E27FC236}">
                <a16:creationId xmlns:a16="http://schemas.microsoft.com/office/drawing/2014/main" id="{D3407FDF-7CB8-48E1-9D04-480508FC002E}"/>
              </a:ext>
            </a:extLst>
          </p:cNvPr>
          <p:cNvPicPr>
            <a:picLocks noChangeAspect="1"/>
          </p:cNvPicPr>
          <p:nvPr/>
        </p:nvPicPr>
        <p:blipFill>
          <a:blip r:embed="rId4"/>
          <a:stretch>
            <a:fillRect/>
          </a:stretch>
        </p:blipFill>
        <p:spPr>
          <a:xfrm>
            <a:off x="6512841" y="985521"/>
            <a:ext cx="4590009" cy="3161823"/>
          </a:xfrm>
          <a:prstGeom prst="rect">
            <a:avLst/>
          </a:prstGeom>
        </p:spPr>
      </p:pic>
      <p:pic>
        <p:nvPicPr>
          <p:cNvPr id="60" name="图片 59">
            <a:extLst>
              <a:ext uri="{FF2B5EF4-FFF2-40B4-BE49-F238E27FC236}">
                <a16:creationId xmlns:a16="http://schemas.microsoft.com/office/drawing/2014/main" id="{E0677A75-0054-488B-A776-F12EB9495C19}"/>
              </a:ext>
            </a:extLst>
          </p:cNvPr>
          <p:cNvPicPr>
            <a:picLocks noChangeAspect="1"/>
          </p:cNvPicPr>
          <p:nvPr/>
        </p:nvPicPr>
        <p:blipFill>
          <a:blip r:embed="rId5"/>
          <a:stretch>
            <a:fillRect/>
          </a:stretch>
        </p:blipFill>
        <p:spPr>
          <a:xfrm>
            <a:off x="705201" y="973247"/>
            <a:ext cx="5390004" cy="3164454"/>
          </a:xfrm>
          <a:prstGeom prst="rect">
            <a:avLst/>
          </a:prstGeom>
        </p:spPr>
      </p:pic>
      <p:pic>
        <p:nvPicPr>
          <p:cNvPr id="61" name="图片 60">
            <a:extLst>
              <a:ext uri="{FF2B5EF4-FFF2-40B4-BE49-F238E27FC236}">
                <a16:creationId xmlns:a16="http://schemas.microsoft.com/office/drawing/2014/main" id="{A9E7A346-5C51-4FF5-8BBC-ED73B412512B}"/>
              </a:ext>
            </a:extLst>
          </p:cNvPr>
          <p:cNvPicPr>
            <a:picLocks noChangeAspect="1"/>
          </p:cNvPicPr>
          <p:nvPr/>
        </p:nvPicPr>
        <p:blipFill rotWithShape="1">
          <a:blip r:embed="rId6"/>
          <a:srcRect l="18289" t="18235" r="11414" b="16666"/>
          <a:stretch/>
        </p:blipFill>
        <p:spPr>
          <a:xfrm>
            <a:off x="1877292" y="4179214"/>
            <a:ext cx="3408218" cy="1072718"/>
          </a:xfrm>
          <a:prstGeom prst="rect">
            <a:avLst/>
          </a:prstGeom>
        </p:spPr>
      </p:pic>
      <p:pic>
        <p:nvPicPr>
          <p:cNvPr id="2050" name="Picture 2">
            <a:extLst>
              <a:ext uri="{FF2B5EF4-FFF2-40B4-BE49-F238E27FC236}">
                <a16:creationId xmlns:a16="http://schemas.microsoft.com/office/drawing/2014/main" id="{24AAFEF3-AD3A-42D5-9113-A372DCA0CFF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93332" y="5132864"/>
            <a:ext cx="3629025" cy="647700"/>
          </a:xfrm>
          <a:prstGeom prst="rect">
            <a:avLst/>
          </a:prstGeom>
          <a:noFill/>
          <a:extLst>
            <a:ext uri="{909E8E84-426E-40DD-AFC4-6F175D3DCCD1}">
              <a14:hiddenFill xmlns:a14="http://schemas.microsoft.com/office/drawing/2010/main">
                <a:solidFill>
                  <a:srgbClr val="FFFFFF"/>
                </a:solidFill>
              </a14:hiddenFill>
            </a:ext>
          </a:extLst>
        </p:spPr>
      </p:pic>
      <p:sp>
        <p:nvSpPr>
          <p:cNvPr id="62" name="矩形 61">
            <a:extLst>
              <a:ext uri="{FF2B5EF4-FFF2-40B4-BE49-F238E27FC236}">
                <a16:creationId xmlns:a16="http://schemas.microsoft.com/office/drawing/2014/main" id="{A3FA7D4E-998B-4B28-9381-16933A4C7C2B}"/>
              </a:ext>
            </a:extLst>
          </p:cNvPr>
          <p:cNvSpPr/>
          <p:nvPr/>
        </p:nvSpPr>
        <p:spPr>
          <a:xfrm>
            <a:off x="6668807" y="4067777"/>
            <a:ext cx="4399613" cy="738664"/>
          </a:xfrm>
          <a:prstGeom prst="rect">
            <a:avLst/>
          </a:prstGeom>
        </p:spPr>
        <p:txBody>
          <a:bodyPr wrap="square">
            <a:spAutoFit/>
          </a:bodyPr>
          <a:lstStyle/>
          <a:p>
            <a:r>
              <a:rPr lang="en-US" altLang="zh-CN" sz="1400" dirty="0"/>
              <a:t>Local Attention</a:t>
            </a:r>
            <a:r>
              <a:rPr lang="zh-CN" altLang="en-US" sz="1400" dirty="0"/>
              <a:t>首先会为</a:t>
            </a:r>
            <a:r>
              <a:rPr lang="en-US" altLang="zh-CN" sz="1400" dirty="0"/>
              <a:t>decoder</a:t>
            </a:r>
            <a:r>
              <a:rPr lang="zh-CN" altLang="en-US" sz="1400" dirty="0"/>
              <a:t>端当前的词，预测一个</a:t>
            </a:r>
            <a:r>
              <a:rPr lang="en-US" altLang="zh-CN" sz="1400" dirty="0"/>
              <a:t>source</a:t>
            </a:r>
            <a:r>
              <a:rPr lang="zh-CN" altLang="en-US" sz="1400" dirty="0"/>
              <a:t>端对齐位置（</a:t>
            </a:r>
            <a:r>
              <a:rPr lang="en-US" altLang="zh-CN" sz="1400" dirty="0"/>
              <a:t>aligned position</a:t>
            </a:r>
            <a:r>
              <a:rPr lang="zh-CN" altLang="en-US" sz="1400" dirty="0"/>
              <a:t>）</a:t>
            </a:r>
            <a:r>
              <a:rPr lang="en-US" altLang="zh-CN" sz="1400" dirty="0" err="1"/>
              <a:t>pt</a:t>
            </a:r>
            <a:r>
              <a:rPr lang="zh-CN" altLang="en-US" sz="1400" dirty="0"/>
              <a:t>，然后基于</a:t>
            </a:r>
            <a:r>
              <a:rPr lang="en-US" altLang="zh-CN" sz="1400" dirty="0" err="1"/>
              <a:t>pt</a:t>
            </a:r>
            <a:r>
              <a:rPr lang="zh-CN" altLang="en-US" sz="1400" dirty="0"/>
              <a:t>选择一个窗口，用于计算</a:t>
            </a:r>
            <a:r>
              <a:rPr lang="en-US" altLang="zh-CN" sz="1400" dirty="0"/>
              <a:t>context vector</a:t>
            </a:r>
            <a:r>
              <a:rPr lang="zh-CN" altLang="en-US" sz="1400" dirty="0"/>
              <a:t>。</a:t>
            </a:r>
          </a:p>
        </p:txBody>
      </p:sp>
      <p:pic>
        <p:nvPicPr>
          <p:cNvPr id="10" name="图片 9">
            <a:extLst>
              <a:ext uri="{FF2B5EF4-FFF2-40B4-BE49-F238E27FC236}">
                <a16:creationId xmlns:a16="http://schemas.microsoft.com/office/drawing/2014/main" id="{B97F4E9E-87EC-468D-8388-7C1D6D700289}"/>
              </a:ext>
            </a:extLst>
          </p:cNvPr>
          <p:cNvPicPr>
            <a:picLocks noChangeAspect="1"/>
          </p:cNvPicPr>
          <p:nvPr/>
        </p:nvPicPr>
        <p:blipFill rotWithShape="1">
          <a:blip r:embed="rId8"/>
          <a:srcRect l="5825" b="24138"/>
          <a:stretch/>
        </p:blipFill>
        <p:spPr>
          <a:xfrm>
            <a:off x="0" y="0"/>
            <a:ext cx="3657951" cy="622169"/>
          </a:xfrm>
          <a:prstGeom prst="rect">
            <a:avLst/>
          </a:prstGeom>
        </p:spPr>
      </p:pic>
      <p:sp>
        <p:nvSpPr>
          <p:cNvPr id="3" name="矩形 2">
            <a:extLst>
              <a:ext uri="{FF2B5EF4-FFF2-40B4-BE49-F238E27FC236}">
                <a16:creationId xmlns:a16="http://schemas.microsoft.com/office/drawing/2014/main" id="{7A87E3E5-A0DE-4F55-A431-E949F5742F96}"/>
              </a:ext>
            </a:extLst>
          </p:cNvPr>
          <p:cNvSpPr/>
          <p:nvPr/>
        </p:nvSpPr>
        <p:spPr>
          <a:xfrm>
            <a:off x="1877292" y="5576976"/>
            <a:ext cx="3654590" cy="307777"/>
          </a:xfrm>
          <a:prstGeom prst="rect">
            <a:avLst/>
          </a:prstGeom>
        </p:spPr>
        <p:txBody>
          <a:bodyPr wrap="square">
            <a:spAutoFit/>
          </a:bodyPr>
          <a:lstStyle/>
          <a:p>
            <a:r>
              <a:rPr lang="en-US" altLang="zh-CN" sz="1400" dirty="0"/>
              <a:t>encoder</a:t>
            </a:r>
            <a:r>
              <a:rPr lang="zh-CN" altLang="en-US" sz="1400" dirty="0"/>
              <a:t>端的所有</a:t>
            </a:r>
            <a:r>
              <a:rPr lang="en-US" altLang="zh-CN" sz="1400" dirty="0"/>
              <a:t>hidden state</a:t>
            </a:r>
            <a:r>
              <a:rPr lang="zh-CN" altLang="en-US" sz="1400" dirty="0"/>
              <a:t>都要参与计算</a:t>
            </a:r>
          </a:p>
        </p:txBody>
      </p:sp>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35284250-D87F-4576-A17D-3CE1DB784A62}"/>
                  </a:ext>
                </a:extLst>
              </p:cNvPr>
              <p:cNvSpPr/>
              <p:nvPr/>
            </p:nvSpPr>
            <p:spPr>
              <a:xfrm>
                <a:off x="6916783" y="5780564"/>
                <a:ext cx="3654590" cy="324384"/>
              </a:xfrm>
              <a:prstGeom prst="rect">
                <a:avLst/>
              </a:prstGeom>
            </p:spPr>
            <p:txBody>
              <a:bodyPr wrap="none">
                <a:spAutoFit/>
              </a:bodyPr>
              <a:lstStyle/>
              <a:p>
                <a:r>
                  <a:rPr lang="en-US" altLang="zh-CN" sz="1400" dirty="0"/>
                  <a:t>s</a:t>
                </a:r>
                <a:r>
                  <a:rPr lang="zh-CN" altLang="en-US" sz="1400" dirty="0"/>
                  <a:t>是</a:t>
                </a:r>
                <a:r>
                  <a:rPr lang="en-US" altLang="zh-CN" sz="1400" dirty="0"/>
                  <a:t>encoder</a:t>
                </a:r>
                <a:r>
                  <a:rPr lang="zh-CN" altLang="en-US" sz="1400" dirty="0"/>
                  <a:t>端句子长度，</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𝑣</m:t>
                        </m:r>
                      </m:e>
                      <m:sub>
                        <m:r>
                          <a:rPr lang="en-US" altLang="zh-CN" sz="1400" b="0" i="1" smtClean="0">
                            <a:latin typeface="Cambria Math" panose="02040503050406030204" pitchFamily="18" charset="0"/>
                          </a:rPr>
                          <m:t>𝑝</m:t>
                        </m:r>
                      </m:sub>
                    </m:sSub>
                  </m:oMath>
                </a14:m>
                <a:r>
                  <a:rPr lang="zh-CN" altLang="en-US" sz="1400" dirty="0"/>
                  <a:t>和</a:t>
                </a:r>
                <a14:m>
                  <m:oMath xmlns:m="http://schemas.openxmlformats.org/officeDocument/2006/math">
                    <m:sSub>
                      <m:sSubPr>
                        <m:ctrlPr>
                          <a:rPr lang="en-US" altLang="zh-CN" sz="1400" i="1" dirty="0" smtClean="0">
                            <a:latin typeface="Cambria Math" panose="02040503050406030204" pitchFamily="18" charset="0"/>
                          </a:rPr>
                        </m:ctrlPr>
                      </m:sSubPr>
                      <m:e>
                        <m:r>
                          <a:rPr lang="en-US" altLang="zh-CN" sz="1400" b="0" i="1" dirty="0" smtClean="0">
                            <a:latin typeface="Cambria Math" panose="02040503050406030204" pitchFamily="18" charset="0"/>
                          </a:rPr>
                          <m:t>𝑊</m:t>
                        </m:r>
                      </m:e>
                      <m:sub>
                        <m:r>
                          <a:rPr lang="en-US" altLang="zh-CN" sz="1400" b="0" i="1" dirty="0" smtClean="0">
                            <a:latin typeface="Cambria Math" panose="02040503050406030204" pitchFamily="18" charset="0"/>
                          </a:rPr>
                          <m:t>𝑝</m:t>
                        </m:r>
                      </m:sub>
                    </m:sSub>
                  </m:oMath>
                </a14:m>
                <a:r>
                  <a:rPr lang="zh-CN" altLang="en-US" sz="1400" dirty="0"/>
                  <a:t>是模型参数</a:t>
                </a:r>
              </a:p>
            </p:txBody>
          </p:sp>
        </mc:Choice>
        <mc:Fallback xmlns="">
          <p:sp>
            <p:nvSpPr>
              <p:cNvPr id="5" name="矩形 4">
                <a:extLst>
                  <a:ext uri="{FF2B5EF4-FFF2-40B4-BE49-F238E27FC236}">
                    <a16:creationId xmlns:a16="http://schemas.microsoft.com/office/drawing/2014/main" id="{35284250-D87F-4576-A17D-3CE1DB784A62}"/>
                  </a:ext>
                </a:extLst>
              </p:cNvPr>
              <p:cNvSpPr>
                <a:spLocks noRot="1" noChangeAspect="1" noMove="1" noResize="1" noEditPoints="1" noAdjustHandles="1" noChangeArrowheads="1" noChangeShapeType="1" noTextEdit="1"/>
              </p:cNvSpPr>
              <p:nvPr/>
            </p:nvSpPr>
            <p:spPr>
              <a:xfrm>
                <a:off x="6916783" y="5780564"/>
                <a:ext cx="3654590" cy="324384"/>
              </a:xfrm>
              <a:prstGeom prst="rect">
                <a:avLst/>
              </a:prstGeom>
              <a:blipFill>
                <a:blip r:embed="rId9"/>
                <a:stretch>
                  <a:fillRect l="-501" t="-1887" b="-1509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7060727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397089E6-334C-4CA8-A0A0-3A126B086590}"/>
              </a:ext>
            </a:extLst>
          </p:cNvPr>
          <p:cNvPicPr>
            <a:picLocks noChangeAspect="1"/>
          </p:cNvPicPr>
          <p:nvPr/>
        </p:nvPicPr>
        <p:blipFill rotWithShape="1">
          <a:blip r:embed="rId3"/>
          <a:srcRect r="48778" b="54224"/>
          <a:stretch/>
        </p:blipFill>
        <p:spPr>
          <a:xfrm>
            <a:off x="5739416" y="1287264"/>
            <a:ext cx="3193127" cy="3139321"/>
          </a:xfrm>
          <a:prstGeom prst="rect">
            <a:avLst/>
          </a:prstGeom>
        </p:spPr>
      </p:pic>
      <p:sp>
        <p:nvSpPr>
          <p:cNvPr id="2" name="标题 1">
            <a:extLst>
              <a:ext uri="{FF2B5EF4-FFF2-40B4-BE49-F238E27FC236}">
                <a16:creationId xmlns:a16="http://schemas.microsoft.com/office/drawing/2014/main" id="{B3CF5A70-5093-4B41-85DB-E05D3ED55151}"/>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2.3 Self Attention</a:t>
            </a:r>
            <a:endParaRPr lang="zh-CN" altLang="zh-CN" dirty="0">
              <a:effectLst/>
            </a:endParaRPr>
          </a:p>
        </p:txBody>
      </p:sp>
      <p:sp>
        <p:nvSpPr>
          <p:cNvPr id="4" name="灯片编号占位符 3">
            <a:extLst>
              <a:ext uri="{FF2B5EF4-FFF2-40B4-BE49-F238E27FC236}">
                <a16:creationId xmlns:a16="http://schemas.microsoft.com/office/drawing/2014/main" id="{A01231F8-FE3E-4D09-B823-FF12AEEEDC95}"/>
              </a:ext>
            </a:extLst>
          </p:cNvPr>
          <p:cNvSpPr>
            <a:spLocks noGrp="1"/>
          </p:cNvSpPr>
          <p:nvPr>
            <p:ph type="sldNum" sz="quarter" idx="12"/>
          </p:nvPr>
        </p:nvSpPr>
        <p:spPr/>
        <p:txBody>
          <a:bodyPr/>
          <a:lstStyle/>
          <a:p>
            <a:fld id="{5DD3DB80-B894-403A-B48E-6FDC1A72010E}" type="slidenum">
              <a:rPr lang="zh-CN" altLang="en-US" smtClean="0"/>
              <a:pPr/>
              <a:t>15</a:t>
            </a:fld>
            <a:endParaRPr lang="zh-CN" altLang="en-US"/>
          </a:p>
        </p:txBody>
      </p:sp>
      <p:pic>
        <p:nvPicPr>
          <p:cNvPr id="5" name="图片 4">
            <a:extLst>
              <a:ext uri="{FF2B5EF4-FFF2-40B4-BE49-F238E27FC236}">
                <a16:creationId xmlns:a16="http://schemas.microsoft.com/office/drawing/2014/main" id="{2C776A36-29C1-4940-8281-D5D3CF950590}"/>
              </a:ext>
            </a:extLst>
          </p:cNvPr>
          <p:cNvPicPr>
            <a:picLocks noChangeAspect="1"/>
          </p:cNvPicPr>
          <p:nvPr/>
        </p:nvPicPr>
        <p:blipFill rotWithShape="1">
          <a:blip r:embed="rId4"/>
          <a:srcRect l="5825" b="24138"/>
          <a:stretch/>
        </p:blipFill>
        <p:spPr>
          <a:xfrm>
            <a:off x="0" y="0"/>
            <a:ext cx="3657951" cy="622169"/>
          </a:xfrm>
          <a:prstGeom prst="rect">
            <a:avLst/>
          </a:prstGeom>
        </p:spPr>
      </p:pic>
      <p:sp>
        <p:nvSpPr>
          <p:cNvPr id="3" name="矩形 2">
            <a:extLst>
              <a:ext uri="{FF2B5EF4-FFF2-40B4-BE49-F238E27FC236}">
                <a16:creationId xmlns:a16="http://schemas.microsoft.com/office/drawing/2014/main" id="{6AA1399B-4D00-46A3-A535-0994DC5E93C6}"/>
              </a:ext>
            </a:extLst>
          </p:cNvPr>
          <p:cNvSpPr/>
          <p:nvPr/>
        </p:nvSpPr>
        <p:spPr>
          <a:xfrm>
            <a:off x="828720" y="1392003"/>
            <a:ext cx="5191570" cy="4480394"/>
          </a:xfrm>
          <a:prstGeom prst="rect">
            <a:avLst/>
          </a:prstGeom>
          <a:solidFill>
            <a:schemeClr val="accent5">
              <a:lumMod val="20000"/>
              <a:lumOff val="80000"/>
            </a:schemeClr>
          </a:solidFill>
        </p:spPr>
        <p:txBody>
          <a:bodyPr wrap="square">
            <a:spAutoFit/>
          </a:bodyPr>
          <a:lstStyle/>
          <a:p>
            <a:pPr>
              <a:lnSpc>
                <a:spcPct val="150000"/>
              </a:lnSpc>
            </a:pPr>
            <a:r>
              <a:rPr lang="zh-CN" altLang="en-US" sz="2400" b="1" dirty="0">
                <a:solidFill>
                  <a:schemeClr val="accent1">
                    <a:lumMod val="75000"/>
                  </a:schemeClr>
                </a:solidFill>
              </a:rPr>
              <a:t>传统的</a:t>
            </a:r>
            <a:r>
              <a:rPr lang="en-US" altLang="zh-CN" sz="2400" b="1" dirty="0">
                <a:solidFill>
                  <a:schemeClr val="accent1">
                    <a:lumMod val="75000"/>
                  </a:schemeClr>
                </a:solidFill>
              </a:rPr>
              <a:t>Attention:</a:t>
            </a:r>
          </a:p>
          <a:p>
            <a:pPr marL="742950" lvl="1" indent="-285750">
              <a:lnSpc>
                <a:spcPct val="150000"/>
              </a:lnSpc>
              <a:buFont typeface="Wingdings" panose="05000000000000000000" pitchFamily="2" charset="2"/>
              <a:buChar char="u"/>
            </a:pPr>
            <a:r>
              <a:rPr lang="zh-CN" altLang="en-US" sz="1600" dirty="0"/>
              <a:t>基于</a:t>
            </a:r>
            <a:r>
              <a:rPr lang="en-US" altLang="zh-CN" sz="1600" dirty="0"/>
              <a:t>source</a:t>
            </a:r>
            <a:r>
              <a:rPr lang="zh-CN" altLang="en-US" sz="1600" dirty="0"/>
              <a:t>端和</a:t>
            </a:r>
            <a:r>
              <a:rPr lang="en-US" altLang="zh-CN" sz="1600" dirty="0"/>
              <a:t>target</a:t>
            </a:r>
            <a:r>
              <a:rPr lang="zh-CN" altLang="en-US" sz="1600" dirty="0"/>
              <a:t>端的隐变量（</a:t>
            </a:r>
            <a:r>
              <a:rPr lang="en-US" altLang="zh-CN" sz="1600" dirty="0"/>
              <a:t>hidden state</a:t>
            </a:r>
            <a:r>
              <a:rPr lang="zh-CN" altLang="en-US" sz="1600" dirty="0"/>
              <a:t>）计算</a:t>
            </a:r>
            <a:r>
              <a:rPr lang="en-US" altLang="zh-CN" sz="1600" dirty="0"/>
              <a:t>Attention</a:t>
            </a:r>
          </a:p>
          <a:p>
            <a:pPr marL="742950" lvl="1" indent="-285750">
              <a:lnSpc>
                <a:spcPct val="150000"/>
              </a:lnSpc>
              <a:buFont typeface="Wingdings" panose="05000000000000000000" pitchFamily="2" charset="2"/>
              <a:buChar char="u"/>
            </a:pPr>
            <a:r>
              <a:rPr lang="zh-CN" altLang="en-US" sz="1600" dirty="0"/>
              <a:t>得到的结果是</a:t>
            </a:r>
            <a:r>
              <a:rPr lang="zh-CN" altLang="en-US" sz="1600" b="1" dirty="0">
                <a:solidFill>
                  <a:srgbClr val="C00000"/>
                </a:solidFill>
              </a:rPr>
              <a:t>源端</a:t>
            </a:r>
            <a:r>
              <a:rPr lang="zh-CN" altLang="en-US" sz="1600" dirty="0"/>
              <a:t>的每个词与</a:t>
            </a:r>
            <a:r>
              <a:rPr lang="zh-CN" altLang="en-US" sz="1600" b="1" dirty="0">
                <a:solidFill>
                  <a:srgbClr val="C00000"/>
                </a:solidFill>
              </a:rPr>
              <a:t>目标端的</a:t>
            </a:r>
            <a:r>
              <a:rPr lang="zh-CN" altLang="en-US" sz="1600" dirty="0"/>
              <a:t>每个词之间的依赖关系。</a:t>
            </a:r>
            <a:endParaRPr lang="en-US" altLang="zh-CN" sz="1600" dirty="0"/>
          </a:p>
          <a:p>
            <a:pPr>
              <a:lnSpc>
                <a:spcPct val="150000"/>
              </a:lnSpc>
            </a:pPr>
            <a:r>
              <a:rPr lang="en-US" altLang="zh-CN" sz="2400" b="1" dirty="0">
                <a:solidFill>
                  <a:schemeClr val="accent1">
                    <a:lumMod val="75000"/>
                  </a:schemeClr>
                </a:solidFill>
              </a:rPr>
              <a:t>Self Attention:</a:t>
            </a:r>
          </a:p>
          <a:p>
            <a:pPr marL="800100" lvl="1" indent="-342900">
              <a:lnSpc>
                <a:spcPct val="150000"/>
              </a:lnSpc>
              <a:buFont typeface="Wingdings" panose="05000000000000000000" pitchFamily="2" charset="2"/>
              <a:buChar char="u"/>
            </a:pPr>
            <a:r>
              <a:rPr lang="zh-CN" altLang="en-US" sz="1600" dirty="0"/>
              <a:t>分别在</a:t>
            </a:r>
            <a:r>
              <a:rPr lang="en-US" altLang="zh-CN" sz="1600" dirty="0"/>
              <a:t>source</a:t>
            </a:r>
            <a:r>
              <a:rPr lang="zh-CN" altLang="en-US" sz="1600" dirty="0"/>
              <a:t>端和</a:t>
            </a:r>
            <a:r>
              <a:rPr lang="en-US" altLang="zh-CN" sz="1600" dirty="0"/>
              <a:t>target</a:t>
            </a:r>
            <a:r>
              <a:rPr lang="zh-CN" altLang="en-US" sz="1600" dirty="0"/>
              <a:t>端进行，仅与</a:t>
            </a:r>
            <a:r>
              <a:rPr lang="en-US" altLang="zh-CN" sz="1600" dirty="0"/>
              <a:t>source input</a:t>
            </a:r>
            <a:r>
              <a:rPr lang="zh-CN" altLang="en-US" sz="1600" dirty="0"/>
              <a:t>或者</a:t>
            </a:r>
            <a:r>
              <a:rPr lang="en-US" altLang="zh-CN" sz="1600" dirty="0"/>
              <a:t>target input</a:t>
            </a:r>
            <a:r>
              <a:rPr lang="zh-CN" altLang="en-US" sz="1600" b="1" dirty="0">
                <a:solidFill>
                  <a:srgbClr val="C00000"/>
                </a:solidFill>
              </a:rPr>
              <a:t>自身相关</a:t>
            </a:r>
            <a:r>
              <a:rPr lang="zh-CN" altLang="en-US" sz="1600" dirty="0"/>
              <a:t>的</a:t>
            </a:r>
            <a:r>
              <a:rPr lang="en-US" altLang="zh-CN" sz="1600" dirty="0"/>
              <a:t>Self Attention</a:t>
            </a:r>
          </a:p>
          <a:p>
            <a:pPr marL="800100" lvl="1" indent="-342900">
              <a:lnSpc>
                <a:spcPct val="150000"/>
              </a:lnSpc>
              <a:buFont typeface="Wingdings" panose="05000000000000000000" pitchFamily="2" charset="2"/>
              <a:buChar char="u"/>
            </a:pPr>
            <a:r>
              <a:rPr lang="zh-CN" altLang="en-US" sz="1600" dirty="0"/>
              <a:t>把</a:t>
            </a:r>
            <a:r>
              <a:rPr lang="en-US" altLang="zh-CN" sz="1600" dirty="0"/>
              <a:t>source</a:t>
            </a:r>
            <a:r>
              <a:rPr lang="zh-CN" altLang="en-US" sz="1600" dirty="0"/>
              <a:t>端的得到的</a:t>
            </a:r>
            <a:r>
              <a:rPr lang="en-US" altLang="zh-CN" sz="1600" dirty="0"/>
              <a:t>self Attention</a:t>
            </a:r>
            <a:r>
              <a:rPr lang="zh-CN" altLang="en-US" sz="1600" dirty="0"/>
              <a:t>加入到</a:t>
            </a:r>
            <a:r>
              <a:rPr lang="en-US" altLang="zh-CN" sz="1600" dirty="0"/>
              <a:t>target</a:t>
            </a:r>
            <a:r>
              <a:rPr lang="zh-CN" altLang="en-US" sz="1600" dirty="0"/>
              <a:t>端得到的</a:t>
            </a:r>
            <a:r>
              <a:rPr lang="en-US" altLang="zh-CN" sz="1600" dirty="0"/>
              <a:t>Attention</a:t>
            </a:r>
            <a:r>
              <a:rPr lang="zh-CN" altLang="en-US" sz="1600" dirty="0"/>
              <a:t>中</a:t>
            </a:r>
            <a:endParaRPr lang="en-US" altLang="zh-CN" sz="1600" dirty="0"/>
          </a:p>
          <a:p>
            <a:pPr marL="800100" lvl="1" indent="-342900">
              <a:lnSpc>
                <a:spcPct val="150000"/>
              </a:lnSpc>
              <a:buFont typeface="Wingdings" panose="05000000000000000000" pitchFamily="2" charset="2"/>
              <a:buChar char="u"/>
            </a:pPr>
            <a:r>
              <a:rPr lang="zh-CN" altLang="en-US" sz="1600" dirty="0"/>
              <a:t>捕捉</a:t>
            </a:r>
            <a:r>
              <a:rPr lang="en-US" altLang="zh-CN" sz="1600" dirty="0"/>
              <a:t>source</a:t>
            </a:r>
            <a:r>
              <a:rPr lang="zh-CN" altLang="en-US" sz="1600" dirty="0"/>
              <a:t>端和</a:t>
            </a:r>
            <a:r>
              <a:rPr lang="en-US" altLang="zh-CN" sz="1600" dirty="0"/>
              <a:t>target</a:t>
            </a:r>
            <a:r>
              <a:rPr lang="zh-CN" altLang="en-US" sz="1600" dirty="0"/>
              <a:t>端词与词之间的依赖关系。</a:t>
            </a:r>
          </a:p>
        </p:txBody>
      </p:sp>
      <p:pic>
        <p:nvPicPr>
          <p:cNvPr id="6" name="图片 5">
            <a:extLst>
              <a:ext uri="{FF2B5EF4-FFF2-40B4-BE49-F238E27FC236}">
                <a16:creationId xmlns:a16="http://schemas.microsoft.com/office/drawing/2014/main" id="{6425D341-A10D-4267-9A88-21CF049B9E04}"/>
              </a:ext>
            </a:extLst>
          </p:cNvPr>
          <p:cNvPicPr>
            <a:picLocks noChangeAspect="1"/>
          </p:cNvPicPr>
          <p:nvPr/>
        </p:nvPicPr>
        <p:blipFill>
          <a:blip r:embed="rId5"/>
          <a:stretch>
            <a:fillRect/>
          </a:stretch>
        </p:blipFill>
        <p:spPr>
          <a:xfrm rot="5400000">
            <a:off x="8121169" y="2037979"/>
            <a:ext cx="4632840" cy="2468435"/>
          </a:xfrm>
          <a:prstGeom prst="rect">
            <a:avLst/>
          </a:prstGeom>
        </p:spPr>
      </p:pic>
      <p:sp>
        <p:nvSpPr>
          <p:cNvPr id="8" name="矩形 7">
            <a:extLst>
              <a:ext uri="{FF2B5EF4-FFF2-40B4-BE49-F238E27FC236}">
                <a16:creationId xmlns:a16="http://schemas.microsoft.com/office/drawing/2014/main" id="{FC958C4A-B7A1-44E2-AEFB-207AF83C0C8D}"/>
              </a:ext>
            </a:extLst>
          </p:cNvPr>
          <p:cNvSpPr/>
          <p:nvPr/>
        </p:nvSpPr>
        <p:spPr>
          <a:xfrm>
            <a:off x="6570520" y="4426585"/>
            <a:ext cx="2082621" cy="369332"/>
          </a:xfrm>
          <a:prstGeom prst="rect">
            <a:avLst/>
          </a:prstGeom>
        </p:spPr>
        <p:txBody>
          <a:bodyPr wrap="none">
            <a:spAutoFit/>
          </a:bodyPr>
          <a:lstStyle/>
          <a:p>
            <a:r>
              <a:rPr lang="zh-CN" altLang="en-US" dirty="0"/>
              <a:t>图 传统的</a:t>
            </a:r>
            <a:r>
              <a:rPr lang="en-US" altLang="zh-CN" dirty="0"/>
              <a:t>Attention</a:t>
            </a:r>
          </a:p>
        </p:txBody>
      </p:sp>
      <p:sp>
        <p:nvSpPr>
          <p:cNvPr id="9" name="矩形 8">
            <a:extLst>
              <a:ext uri="{FF2B5EF4-FFF2-40B4-BE49-F238E27FC236}">
                <a16:creationId xmlns:a16="http://schemas.microsoft.com/office/drawing/2014/main" id="{DCA1D47B-6ABD-41E2-A40E-D91D0B393259}"/>
              </a:ext>
            </a:extLst>
          </p:cNvPr>
          <p:cNvSpPr/>
          <p:nvPr/>
        </p:nvSpPr>
        <p:spPr>
          <a:xfrm>
            <a:off x="9518075" y="5644634"/>
            <a:ext cx="1839030" cy="369332"/>
          </a:xfrm>
          <a:prstGeom prst="rect">
            <a:avLst/>
          </a:prstGeom>
        </p:spPr>
        <p:txBody>
          <a:bodyPr wrap="none">
            <a:spAutoFit/>
          </a:bodyPr>
          <a:lstStyle/>
          <a:p>
            <a:r>
              <a:rPr lang="zh-CN" altLang="en-US" dirty="0"/>
              <a:t>图 </a:t>
            </a:r>
            <a:r>
              <a:rPr lang="en-US" altLang="zh-CN" dirty="0"/>
              <a:t>Self Attention</a:t>
            </a:r>
          </a:p>
        </p:txBody>
      </p:sp>
    </p:spTree>
    <p:extLst>
      <p:ext uri="{BB962C8B-B14F-4D97-AF65-F5344CB8AC3E}">
        <p14:creationId xmlns:p14="http://schemas.microsoft.com/office/powerpoint/2010/main" val="42182616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CF5A70-5093-4B41-85DB-E05D3ED55151}"/>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2.3 Self Attention-</a:t>
            </a:r>
            <a:r>
              <a:rPr lang="zh-CN" altLang="en-US" dirty="0"/>
              <a:t>在长距离序列中的优势</a:t>
            </a:r>
            <a:endParaRPr lang="zh-CN" altLang="zh-CN" dirty="0">
              <a:effectLst/>
            </a:endParaRPr>
          </a:p>
        </p:txBody>
      </p:sp>
      <p:sp>
        <p:nvSpPr>
          <p:cNvPr id="4" name="灯片编号占位符 3">
            <a:extLst>
              <a:ext uri="{FF2B5EF4-FFF2-40B4-BE49-F238E27FC236}">
                <a16:creationId xmlns:a16="http://schemas.microsoft.com/office/drawing/2014/main" id="{A01231F8-FE3E-4D09-B823-FF12AEEEDC95}"/>
              </a:ext>
            </a:extLst>
          </p:cNvPr>
          <p:cNvSpPr>
            <a:spLocks noGrp="1"/>
          </p:cNvSpPr>
          <p:nvPr>
            <p:ph type="sldNum" sz="quarter" idx="12"/>
          </p:nvPr>
        </p:nvSpPr>
        <p:spPr/>
        <p:txBody>
          <a:bodyPr/>
          <a:lstStyle/>
          <a:p>
            <a:fld id="{5DD3DB80-B894-403A-B48E-6FDC1A72010E}" type="slidenum">
              <a:rPr lang="zh-CN" altLang="en-US" smtClean="0"/>
              <a:pPr/>
              <a:t>16</a:t>
            </a:fld>
            <a:endParaRPr lang="zh-CN" altLang="en-US"/>
          </a:p>
        </p:txBody>
      </p:sp>
      <p:pic>
        <p:nvPicPr>
          <p:cNvPr id="5" name="图片 4">
            <a:extLst>
              <a:ext uri="{FF2B5EF4-FFF2-40B4-BE49-F238E27FC236}">
                <a16:creationId xmlns:a16="http://schemas.microsoft.com/office/drawing/2014/main" id="{2C776A36-29C1-4940-8281-D5D3CF950590}"/>
              </a:ext>
            </a:extLst>
          </p:cNvPr>
          <p:cNvPicPr>
            <a:picLocks noChangeAspect="1"/>
          </p:cNvPicPr>
          <p:nvPr/>
        </p:nvPicPr>
        <p:blipFill rotWithShape="1">
          <a:blip r:embed="rId3"/>
          <a:srcRect l="5825" b="24138"/>
          <a:stretch/>
        </p:blipFill>
        <p:spPr>
          <a:xfrm>
            <a:off x="0" y="0"/>
            <a:ext cx="3657951" cy="622169"/>
          </a:xfrm>
          <a:prstGeom prst="rect">
            <a:avLst/>
          </a:prstGeom>
        </p:spPr>
      </p:pic>
      <p:pic>
        <p:nvPicPr>
          <p:cNvPr id="11" name="图片 10">
            <a:extLst>
              <a:ext uri="{FF2B5EF4-FFF2-40B4-BE49-F238E27FC236}">
                <a16:creationId xmlns:a16="http://schemas.microsoft.com/office/drawing/2014/main" id="{F49E60BE-F9C9-4225-9911-D0D84BF88736}"/>
              </a:ext>
            </a:extLst>
          </p:cNvPr>
          <p:cNvPicPr>
            <a:picLocks noChangeAspect="1"/>
          </p:cNvPicPr>
          <p:nvPr/>
        </p:nvPicPr>
        <p:blipFill>
          <a:blip r:embed="rId4"/>
          <a:stretch>
            <a:fillRect/>
          </a:stretch>
        </p:blipFill>
        <p:spPr>
          <a:xfrm>
            <a:off x="3190874" y="1539408"/>
            <a:ext cx="5419725" cy="1304925"/>
          </a:xfrm>
          <a:prstGeom prst="rect">
            <a:avLst/>
          </a:prstGeom>
        </p:spPr>
      </p:pic>
      <p:pic>
        <p:nvPicPr>
          <p:cNvPr id="12" name="图片 11">
            <a:extLst>
              <a:ext uri="{FF2B5EF4-FFF2-40B4-BE49-F238E27FC236}">
                <a16:creationId xmlns:a16="http://schemas.microsoft.com/office/drawing/2014/main" id="{D1DC0EB5-33A3-4D34-A6D9-0F242391C49F}"/>
              </a:ext>
            </a:extLst>
          </p:cNvPr>
          <p:cNvPicPr>
            <a:picLocks noChangeAspect="1"/>
          </p:cNvPicPr>
          <p:nvPr/>
        </p:nvPicPr>
        <p:blipFill>
          <a:blip r:embed="rId5"/>
          <a:stretch>
            <a:fillRect/>
          </a:stretch>
        </p:blipFill>
        <p:spPr>
          <a:xfrm>
            <a:off x="3100386" y="3429000"/>
            <a:ext cx="5600700" cy="1590675"/>
          </a:xfrm>
          <a:prstGeom prst="rect">
            <a:avLst/>
          </a:prstGeom>
        </p:spPr>
      </p:pic>
      <p:sp>
        <p:nvSpPr>
          <p:cNvPr id="13" name="矩形 12">
            <a:extLst>
              <a:ext uri="{FF2B5EF4-FFF2-40B4-BE49-F238E27FC236}">
                <a16:creationId xmlns:a16="http://schemas.microsoft.com/office/drawing/2014/main" id="{81D1903D-441E-414B-9A2D-413335F88B73}"/>
              </a:ext>
            </a:extLst>
          </p:cNvPr>
          <p:cNvSpPr/>
          <p:nvPr/>
        </p:nvSpPr>
        <p:spPr>
          <a:xfrm>
            <a:off x="2427081" y="5134305"/>
            <a:ext cx="8696326" cy="923330"/>
          </a:xfrm>
          <a:prstGeom prst="rect">
            <a:avLst/>
          </a:prstGeom>
        </p:spPr>
        <p:txBody>
          <a:bodyPr wrap="square">
            <a:spAutoFit/>
          </a:bodyPr>
          <a:lstStyle/>
          <a:p>
            <a:pPr marL="285750" indent="-285750">
              <a:buClr>
                <a:schemeClr val="accent4">
                  <a:lumMod val="75000"/>
                </a:schemeClr>
              </a:buClr>
              <a:buFont typeface="Wingdings" panose="05000000000000000000" pitchFamily="2" charset="2"/>
              <a:buChar char="u"/>
            </a:pPr>
            <a:r>
              <a:rPr lang="zh-CN" altLang="en-US" dirty="0"/>
              <a:t>全连接网络虽然是一种非常直接的建模远距离依赖的模型， 但是无法处理</a:t>
            </a:r>
            <a:r>
              <a:rPr lang="zh-CN" altLang="en-US" b="1" dirty="0">
                <a:solidFill>
                  <a:srgbClr val="C00000"/>
                </a:solidFill>
              </a:rPr>
              <a:t>变长</a:t>
            </a:r>
            <a:r>
              <a:rPr lang="zh-CN" altLang="en-US" dirty="0"/>
              <a:t>的输入序列，不同的输入长度，其连接权重的大小也是不同的；</a:t>
            </a:r>
            <a:endParaRPr lang="en-US" altLang="zh-CN" dirty="0"/>
          </a:p>
          <a:p>
            <a:pPr marL="285750" indent="-285750">
              <a:buClr>
                <a:schemeClr val="accent4">
                  <a:lumMod val="75000"/>
                </a:schemeClr>
              </a:buClr>
              <a:buFont typeface="Wingdings" panose="05000000000000000000" pitchFamily="2" charset="2"/>
              <a:buChar char="u"/>
            </a:pPr>
            <a:r>
              <a:rPr lang="zh-CN" altLang="en-US" b="1" dirty="0"/>
              <a:t>利用自注意力机制来“动态”地生成不同连接的权重，从而处理变长的信息序列。</a:t>
            </a:r>
            <a:endParaRPr lang="zh-CN" altLang="en-US" dirty="0"/>
          </a:p>
        </p:txBody>
      </p:sp>
      <p:sp>
        <p:nvSpPr>
          <p:cNvPr id="14" name="矩形 13">
            <a:extLst>
              <a:ext uri="{FF2B5EF4-FFF2-40B4-BE49-F238E27FC236}">
                <a16:creationId xmlns:a16="http://schemas.microsoft.com/office/drawing/2014/main" id="{2FEE2E80-C822-42D1-B27D-6B89E2B27A17}"/>
              </a:ext>
            </a:extLst>
          </p:cNvPr>
          <p:cNvSpPr/>
          <p:nvPr/>
        </p:nvSpPr>
        <p:spPr>
          <a:xfrm>
            <a:off x="2852959" y="2758337"/>
            <a:ext cx="7097863" cy="646331"/>
          </a:xfrm>
          <a:prstGeom prst="rect">
            <a:avLst/>
          </a:prstGeom>
        </p:spPr>
        <p:txBody>
          <a:bodyPr wrap="square">
            <a:spAutoFit/>
          </a:bodyPr>
          <a:lstStyle/>
          <a:p>
            <a:pPr marL="285750" indent="-285750">
              <a:buClr>
                <a:schemeClr val="accent1">
                  <a:lumMod val="75000"/>
                </a:schemeClr>
              </a:buClr>
              <a:buFont typeface="Wingdings" panose="05000000000000000000" pitchFamily="2" charset="2"/>
              <a:buChar char="l"/>
            </a:pPr>
            <a:r>
              <a:rPr lang="zh-CN" altLang="en-US" dirty="0"/>
              <a:t>卷积神经网络是基于</a:t>
            </a:r>
            <a:r>
              <a:rPr lang="en-US" altLang="zh-CN" dirty="0"/>
              <a:t>N-gram</a:t>
            </a:r>
            <a:r>
              <a:rPr lang="zh-CN" altLang="en-US" dirty="0"/>
              <a:t>的</a:t>
            </a:r>
            <a:r>
              <a:rPr lang="zh-CN" altLang="en-US" b="1" dirty="0">
                <a:solidFill>
                  <a:srgbClr val="C00000"/>
                </a:solidFill>
              </a:rPr>
              <a:t>局部编码</a:t>
            </a:r>
            <a:r>
              <a:rPr lang="zh-CN" altLang="en-US" dirty="0"/>
              <a:t>；</a:t>
            </a:r>
            <a:endParaRPr lang="en-US" altLang="zh-CN" dirty="0"/>
          </a:p>
          <a:p>
            <a:pPr marL="285750" indent="-285750">
              <a:buClr>
                <a:schemeClr val="accent1">
                  <a:lumMod val="75000"/>
                </a:schemeClr>
              </a:buClr>
              <a:buFont typeface="Wingdings" panose="05000000000000000000" pitchFamily="2" charset="2"/>
              <a:buChar char="l"/>
            </a:pPr>
            <a:r>
              <a:rPr lang="zh-CN" altLang="en-US" dirty="0"/>
              <a:t>循环神经网络，由于梯度消失等问题也只能建立</a:t>
            </a:r>
            <a:r>
              <a:rPr lang="zh-CN" altLang="en-US" b="1" dirty="0">
                <a:solidFill>
                  <a:srgbClr val="C00000"/>
                </a:solidFill>
              </a:rPr>
              <a:t>短距离依赖</a:t>
            </a:r>
            <a:r>
              <a:rPr lang="zh-CN" altLang="en-US" dirty="0"/>
              <a:t>。</a:t>
            </a:r>
          </a:p>
        </p:txBody>
      </p:sp>
    </p:spTree>
    <p:extLst>
      <p:ext uri="{BB962C8B-B14F-4D97-AF65-F5344CB8AC3E}">
        <p14:creationId xmlns:p14="http://schemas.microsoft.com/office/powerpoint/2010/main" val="224979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CF5A70-5093-4B41-85DB-E05D3ED55151}"/>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2.3 Self Attention-</a:t>
            </a:r>
            <a:r>
              <a:rPr lang="zh-CN" altLang="en-US" sz="2800" b="1" kern="1200" dirty="0">
                <a:solidFill>
                  <a:schemeClr val="tx1"/>
                </a:solidFill>
                <a:effectLst/>
                <a:latin typeface="+mj-lt"/>
                <a:ea typeface="+mj-ea"/>
                <a:cs typeface="+mj-cs"/>
              </a:rPr>
              <a:t>计算流程</a:t>
            </a:r>
            <a:endParaRPr lang="zh-CN" altLang="zh-CN" dirty="0">
              <a:effectLst/>
            </a:endParaRPr>
          </a:p>
        </p:txBody>
      </p:sp>
      <p:sp>
        <p:nvSpPr>
          <p:cNvPr id="4" name="灯片编号占位符 3">
            <a:extLst>
              <a:ext uri="{FF2B5EF4-FFF2-40B4-BE49-F238E27FC236}">
                <a16:creationId xmlns:a16="http://schemas.microsoft.com/office/drawing/2014/main" id="{A01231F8-FE3E-4D09-B823-FF12AEEEDC95}"/>
              </a:ext>
            </a:extLst>
          </p:cNvPr>
          <p:cNvSpPr>
            <a:spLocks noGrp="1"/>
          </p:cNvSpPr>
          <p:nvPr>
            <p:ph type="sldNum" sz="quarter" idx="12"/>
          </p:nvPr>
        </p:nvSpPr>
        <p:spPr/>
        <p:txBody>
          <a:bodyPr/>
          <a:lstStyle/>
          <a:p>
            <a:fld id="{5DD3DB80-B894-403A-B48E-6FDC1A72010E}" type="slidenum">
              <a:rPr lang="zh-CN" altLang="en-US" smtClean="0"/>
              <a:pPr/>
              <a:t>17</a:t>
            </a:fld>
            <a:endParaRPr lang="zh-CN" altLang="en-US"/>
          </a:p>
        </p:txBody>
      </p:sp>
      <p:pic>
        <p:nvPicPr>
          <p:cNvPr id="5" name="图片 4">
            <a:extLst>
              <a:ext uri="{FF2B5EF4-FFF2-40B4-BE49-F238E27FC236}">
                <a16:creationId xmlns:a16="http://schemas.microsoft.com/office/drawing/2014/main" id="{2C776A36-29C1-4940-8281-D5D3CF950590}"/>
              </a:ext>
            </a:extLst>
          </p:cNvPr>
          <p:cNvPicPr>
            <a:picLocks noChangeAspect="1"/>
          </p:cNvPicPr>
          <p:nvPr/>
        </p:nvPicPr>
        <p:blipFill rotWithShape="1">
          <a:blip r:embed="rId3"/>
          <a:srcRect l="5825" b="24138"/>
          <a:stretch/>
        </p:blipFill>
        <p:spPr>
          <a:xfrm>
            <a:off x="0" y="0"/>
            <a:ext cx="3657951" cy="622169"/>
          </a:xfrm>
          <a:prstGeom prst="rect">
            <a:avLst/>
          </a:prstGeom>
        </p:spPr>
      </p:pic>
      <p:sp>
        <p:nvSpPr>
          <p:cNvPr id="3" name="矩形 2">
            <a:extLst>
              <a:ext uri="{FF2B5EF4-FFF2-40B4-BE49-F238E27FC236}">
                <a16:creationId xmlns:a16="http://schemas.microsoft.com/office/drawing/2014/main" id="{E0373525-3A3C-46E7-8C83-7889E9FA78A9}"/>
              </a:ext>
            </a:extLst>
          </p:cNvPr>
          <p:cNvSpPr/>
          <p:nvPr/>
        </p:nvSpPr>
        <p:spPr>
          <a:xfrm>
            <a:off x="1009403" y="4417621"/>
            <a:ext cx="10117776" cy="1895071"/>
          </a:xfrm>
          <a:prstGeom prst="rect">
            <a:avLst/>
          </a:prstGeom>
          <a:solidFill>
            <a:schemeClr val="accent4">
              <a:lumMod val="20000"/>
              <a:lumOff val="80000"/>
            </a:schemeClr>
          </a:solidFill>
        </p:spPr>
        <p:txBody>
          <a:bodyPr wrap="square">
            <a:spAutoFit/>
          </a:bodyPr>
          <a:lstStyle/>
          <a:p>
            <a:pPr marL="285750" indent="-285750">
              <a:lnSpc>
                <a:spcPct val="150000"/>
              </a:lnSpc>
              <a:buFont typeface="Wingdings" panose="05000000000000000000" pitchFamily="2" charset="2"/>
              <a:buChar char="u"/>
            </a:pPr>
            <a:r>
              <a:rPr lang="zh-CN" altLang="en-US" sz="1600" dirty="0"/>
              <a:t>输入</a:t>
            </a:r>
            <a:r>
              <a:rPr lang="en-US" altLang="zh-CN" sz="1600" dirty="0"/>
              <a:t>X</a:t>
            </a:r>
            <a:r>
              <a:rPr lang="zh-CN" altLang="en-US" sz="1600" dirty="0"/>
              <a:t>经过线性变换分别得到</a:t>
            </a:r>
            <a:r>
              <a:rPr lang="en-US" altLang="zh-CN" sz="1600" dirty="0"/>
              <a:t>Q</a:t>
            </a:r>
            <a:r>
              <a:rPr lang="zh-CN" altLang="en-US" sz="1600" dirty="0"/>
              <a:t>、</a:t>
            </a:r>
            <a:r>
              <a:rPr lang="en-US" altLang="zh-CN" sz="1600" dirty="0"/>
              <a:t>K</a:t>
            </a:r>
            <a:r>
              <a:rPr lang="zh-CN" altLang="en-US" sz="1600" dirty="0"/>
              <a:t>、</a:t>
            </a:r>
            <a:r>
              <a:rPr lang="en-US" altLang="zh-CN" sz="1600" dirty="0"/>
              <a:t>V</a:t>
            </a:r>
            <a:r>
              <a:rPr lang="zh-CN" altLang="en-US" sz="1600" dirty="0"/>
              <a:t>（</a:t>
            </a:r>
            <a:r>
              <a:rPr lang="en-US" altLang="zh-CN" sz="1600" dirty="0"/>
              <a:t>Q</a:t>
            </a:r>
            <a:r>
              <a:rPr lang="zh-CN" altLang="en-US" sz="1600" dirty="0"/>
              <a:t>、</a:t>
            </a:r>
            <a:r>
              <a:rPr lang="en-US" altLang="zh-CN" sz="1600" dirty="0"/>
              <a:t>K</a:t>
            </a:r>
            <a:r>
              <a:rPr lang="zh-CN" altLang="en-US" sz="1600" dirty="0"/>
              <a:t>、</a:t>
            </a:r>
            <a:r>
              <a:rPr lang="en-US" altLang="zh-CN" sz="1600" dirty="0"/>
              <a:t>V</a:t>
            </a:r>
            <a:r>
              <a:rPr lang="zh-CN" altLang="en-US" sz="1600" dirty="0"/>
              <a:t>都来自于</a:t>
            </a:r>
            <a:r>
              <a:rPr lang="en-US" altLang="zh-CN" sz="1600" dirty="0"/>
              <a:t>X</a:t>
            </a:r>
            <a:r>
              <a:rPr lang="zh-CN" altLang="en-US" sz="1600" dirty="0"/>
              <a:t>，只不过是线性变换的矩阵的权值不同而已）；</a:t>
            </a:r>
            <a:endParaRPr lang="en-US" altLang="zh-CN" sz="1600" dirty="0"/>
          </a:p>
          <a:p>
            <a:pPr marL="285750" indent="-285750">
              <a:lnSpc>
                <a:spcPct val="150000"/>
              </a:lnSpc>
              <a:buFont typeface="Wingdings" panose="05000000000000000000" pitchFamily="2" charset="2"/>
              <a:buChar char="u"/>
            </a:pPr>
            <a:r>
              <a:rPr lang="en-US" altLang="zh-CN" sz="1600" dirty="0"/>
              <a:t>Q</a:t>
            </a:r>
            <a:r>
              <a:rPr lang="zh-CN" altLang="en-US" sz="1600" dirty="0"/>
              <a:t>和</a:t>
            </a:r>
            <a:r>
              <a:rPr lang="en-US" altLang="zh-CN" sz="1600" dirty="0"/>
              <a:t>K</a:t>
            </a:r>
            <a:r>
              <a:rPr lang="zh-CN" altLang="en-US" sz="1600" dirty="0"/>
              <a:t>做</a:t>
            </a:r>
            <a:r>
              <a:rPr lang="en-US" altLang="zh-CN" sz="1600" dirty="0"/>
              <a:t>dot Product</a:t>
            </a:r>
            <a:r>
              <a:rPr lang="zh-CN" altLang="en-US" sz="1600" dirty="0"/>
              <a:t>相乘，得到</a:t>
            </a:r>
            <a:r>
              <a:rPr lang="zh-CN" altLang="en-US" sz="1600" b="1" dirty="0"/>
              <a:t>输入</a:t>
            </a:r>
            <a:r>
              <a:rPr lang="en-US" altLang="zh-CN" sz="1600" b="1" dirty="0"/>
              <a:t>Input</a:t>
            </a:r>
            <a:r>
              <a:rPr lang="zh-CN" altLang="en-US" sz="1600" b="1" dirty="0"/>
              <a:t>词与词之间的依赖关系</a:t>
            </a:r>
            <a:r>
              <a:rPr lang="zh-CN" altLang="en-US" sz="1600" dirty="0"/>
              <a:t>；</a:t>
            </a:r>
            <a:endParaRPr lang="en-US" altLang="zh-CN" sz="1600" dirty="0"/>
          </a:p>
          <a:p>
            <a:pPr marL="285750" indent="-285750">
              <a:lnSpc>
                <a:spcPct val="150000"/>
              </a:lnSpc>
              <a:buFont typeface="Wingdings" panose="05000000000000000000" pitchFamily="2" charset="2"/>
              <a:buChar char="u"/>
            </a:pPr>
            <a:r>
              <a:rPr lang="zh-CN" altLang="en-US" sz="1600" dirty="0"/>
              <a:t>经过</a:t>
            </a:r>
            <a:r>
              <a:rPr lang="en-US" altLang="zh-CN" sz="1600" b="1" dirty="0" err="1">
                <a:solidFill>
                  <a:srgbClr val="C00000"/>
                </a:solidFill>
              </a:rPr>
              <a:t>softmax</a:t>
            </a:r>
            <a:r>
              <a:rPr lang="zh-CN" altLang="en-US" sz="1600" b="1" dirty="0">
                <a:solidFill>
                  <a:srgbClr val="C00000"/>
                </a:solidFill>
              </a:rPr>
              <a:t>操作</a:t>
            </a:r>
            <a:r>
              <a:rPr lang="zh-CN" altLang="en-US" sz="1600" dirty="0"/>
              <a:t>，与</a:t>
            </a:r>
            <a:r>
              <a:rPr lang="en-US" altLang="zh-CN" sz="1600" dirty="0"/>
              <a:t>V</a:t>
            </a:r>
            <a:r>
              <a:rPr lang="zh-CN" altLang="en-US" sz="1600" dirty="0"/>
              <a:t>点积，得到最终的</a:t>
            </a:r>
            <a:r>
              <a:rPr lang="en-US" altLang="zh-CN" sz="1600" dirty="0"/>
              <a:t>Self Attention</a:t>
            </a:r>
            <a:r>
              <a:rPr lang="zh-CN" altLang="en-US" sz="1600" dirty="0"/>
              <a:t>矩阵</a:t>
            </a:r>
            <a:endParaRPr lang="en-US" altLang="zh-CN" sz="1600" dirty="0"/>
          </a:p>
          <a:p>
            <a:pPr marL="285750" indent="-285750">
              <a:lnSpc>
                <a:spcPct val="150000"/>
              </a:lnSpc>
              <a:buFont typeface="Wingdings" panose="05000000000000000000" pitchFamily="2" charset="2"/>
              <a:buChar char="u"/>
            </a:pPr>
            <a:r>
              <a:rPr lang="zh-CN" altLang="en-US" sz="1600" dirty="0"/>
              <a:t>在</a:t>
            </a:r>
            <a:r>
              <a:rPr lang="en-US" altLang="zh-CN" sz="1600" dirty="0"/>
              <a:t>Transformer</a:t>
            </a:r>
            <a:r>
              <a:rPr lang="zh-CN" altLang="en-US" sz="1600" dirty="0"/>
              <a:t>中，</a:t>
            </a:r>
            <a:r>
              <a:rPr lang="en-US" altLang="zh-CN" sz="1600" dirty="0"/>
              <a:t>self attention</a:t>
            </a:r>
            <a:r>
              <a:rPr lang="zh-CN" altLang="en-US" sz="1600" dirty="0"/>
              <a:t>在</a:t>
            </a:r>
            <a:r>
              <a:rPr lang="en-US" altLang="zh-CN" sz="1600" dirty="0"/>
              <a:t>scaled dot-product attention</a:t>
            </a:r>
            <a:r>
              <a:rPr lang="zh-CN" altLang="en-US" sz="1600" dirty="0"/>
              <a:t>模块中实现，有</a:t>
            </a:r>
            <a:r>
              <a:rPr lang="zh-CN" altLang="en-US" sz="1600" b="1" dirty="0">
                <a:solidFill>
                  <a:srgbClr val="C00000"/>
                </a:solidFill>
              </a:rPr>
              <a:t>尺度变换（</a:t>
            </a:r>
            <a:r>
              <a:rPr lang="en-US" altLang="zh-CN" sz="1600" b="1" dirty="0">
                <a:solidFill>
                  <a:srgbClr val="C00000"/>
                </a:solidFill>
              </a:rPr>
              <a:t>scale</a:t>
            </a:r>
            <a:r>
              <a:rPr lang="zh-CN" altLang="en-US" sz="1600" b="1" dirty="0">
                <a:solidFill>
                  <a:srgbClr val="C00000"/>
                </a:solidFill>
              </a:rPr>
              <a:t>）、掩码（</a:t>
            </a:r>
            <a:r>
              <a:rPr lang="en-US" altLang="zh-CN" sz="1600" b="1" dirty="0">
                <a:solidFill>
                  <a:srgbClr val="C00000"/>
                </a:solidFill>
              </a:rPr>
              <a:t>mask</a:t>
            </a:r>
            <a:r>
              <a:rPr lang="zh-CN" altLang="en-US" sz="1600" b="1" dirty="0">
                <a:solidFill>
                  <a:srgbClr val="C00000"/>
                </a:solidFill>
              </a:rPr>
              <a:t>）等操作，</a:t>
            </a:r>
            <a:r>
              <a:rPr lang="zh-CN" altLang="en-US" sz="1600" dirty="0"/>
              <a:t>尺度变换是为了防止输入值过大导致训练不稳定，</a:t>
            </a:r>
            <a:r>
              <a:rPr lang="en-US" altLang="zh-CN" sz="1600" dirty="0"/>
              <a:t>mask</a:t>
            </a:r>
            <a:r>
              <a:rPr lang="zh-CN" altLang="en-US" sz="1600" dirty="0"/>
              <a:t>则是为了保证时间的先后关系。</a:t>
            </a:r>
          </a:p>
        </p:txBody>
      </p:sp>
      <p:pic>
        <p:nvPicPr>
          <p:cNvPr id="7" name="图片 6">
            <a:extLst>
              <a:ext uri="{FF2B5EF4-FFF2-40B4-BE49-F238E27FC236}">
                <a16:creationId xmlns:a16="http://schemas.microsoft.com/office/drawing/2014/main" id="{F51CECE8-A7B1-4F6F-A983-CD4366D635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6025" y="1162924"/>
            <a:ext cx="2873828" cy="3254697"/>
          </a:xfrm>
          <a:prstGeom prst="rect">
            <a:avLst/>
          </a:prstGeom>
        </p:spPr>
      </p:pic>
      <p:pic>
        <p:nvPicPr>
          <p:cNvPr id="10" name="图片 9">
            <a:extLst>
              <a:ext uri="{FF2B5EF4-FFF2-40B4-BE49-F238E27FC236}">
                <a16:creationId xmlns:a16="http://schemas.microsoft.com/office/drawing/2014/main" id="{DCA22717-F2D7-40ED-9ED7-A0907E2E41A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29853" y="1803957"/>
            <a:ext cx="4540329" cy="1774440"/>
          </a:xfrm>
          <a:prstGeom prst="rect">
            <a:avLst/>
          </a:prstGeom>
        </p:spPr>
      </p:pic>
      <p:sp>
        <p:nvSpPr>
          <p:cNvPr id="6" name="矩形 5">
            <a:extLst>
              <a:ext uri="{FF2B5EF4-FFF2-40B4-BE49-F238E27FC236}">
                <a16:creationId xmlns:a16="http://schemas.microsoft.com/office/drawing/2014/main" id="{BF3D0C4A-E042-4AB2-B429-0E5AA5A9BFA7}"/>
              </a:ext>
            </a:extLst>
          </p:cNvPr>
          <p:cNvSpPr/>
          <p:nvPr/>
        </p:nvSpPr>
        <p:spPr>
          <a:xfrm>
            <a:off x="5830456" y="3844120"/>
            <a:ext cx="1670650" cy="307777"/>
          </a:xfrm>
          <a:prstGeom prst="rect">
            <a:avLst/>
          </a:prstGeom>
        </p:spPr>
        <p:txBody>
          <a:bodyPr wrap="none">
            <a:spAutoFit/>
          </a:bodyPr>
          <a:lstStyle/>
          <a:p>
            <a:r>
              <a:rPr lang="zh-CN" altLang="en-US" sz="1400" dirty="0"/>
              <a:t>图 注意力计算公式</a:t>
            </a:r>
          </a:p>
        </p:txBody>
      </p:sp>
      <p:pic>
        <p:nvPicPr>
          <p:cNvPr id="9" name="图片 8">
            <a:extLst>
              <a:ext uri="{FF2B5EF4-FFF2-40B4-BE49-F238E27FC236}">
                <a16:creationId xmlns:a16="http://schemas.microsoft.com/office/drawing/2014/main" id="{EACFF501-2249-4E43-98F0-E44A2B479340}"/>
              </a:ext>
            </a:extLst>
          </p:cNvPr>
          <p:cNvPicPr>
            <a:picLocks noChangeAspect="1"/>
          </p:cNvPicPr>
          <p:nvPr/>
        </p:nvPicPr>
        <p:blipFill>
          <a:blip r:embed="rId6"/>
          <a:stretch>
            <a:fillRect/>
          </a:stretch>
        </p:blipFill>
        <p:spPr>
          <a:xfrm>
            <a:off x="8469093" y="920737"/>
            <a:ext cx="2658086" cy="3231160"/>
          </a:xfrm>
          <a:prstGeom prst="rect">
            <a:avLst/>
          </a:prstGeom>
        </p:spPr>
      </p:pic>
    </p:spTree>
    <p:extLst>
      <p:ext uri="{BB962C8B-B14F-4D97-AF65-F5344CB8AC3E}">
        <p14:creationId xmlns:p14="http://schemas.microsoft.com/office/powerpoint/2010/main" val="28326889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CF5A70-5093-4B41-85DB-E05D3ED55151}"/>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2.3 Self Attention-</a:t>
            </a:r>
            <a:r>
              <a:rPr lang="zh-CN" altLang="en-US" sz="2800" b="1" kern="1200" dirty="0">
                <a:solidFill>
                  <a:schemeClr val="tx1"/>
                </a:solidFill>
                <a:effectLst/>
                <a:latin typeface="+mj-lt"/>
                <a:ea typeface="+mj-ea"/>
                <a:cs typeface="+mj-cs"/>
              </a:rPr>
              <a:t>计算流程</a:t>
            </a:r>
            <a:endParaRPr lang="zh-CN" altLang="zh-CN" dirty="0">
              <a:effectLst/>
            </a:endParaRPr>
          </a:p>
        </p:txBody>
      </p:sp>
      <p:sp>
        <p:nvSpPr>
          <p:cNvPr id="4" name="灯片编号占位符 3">
            <a:extLst>
              <a:ext uri="{FF2B5EF4-FFF2-40B4-BE49-F238E27FC236}">
                <a16:creationId xmlns:a16="http://schemas.microsoft.com/office/drawing/2014/main" id="{A01231F8-FE3E-4D09-B823-FF12AEEEDC95}"/>
              </a:ext>
            </a:extLst>
          </p:cNvPr>
          <p:cNvSpPr>
            <a:spLocks noGrp="1"/>
          </p:cNvSpPr>
          <p:nvPr>
            <p:ph type="sldNum" sz="quarter" idx="12"/>
          </p:nvPr>
        </p:nvSpPr>
        <p:spPr/>
        <p:txBody>
          <a:bodyPr/>
          <a:lstStyle/>
          <a:p>
            <a:fld id="{5DD3DB80-B894-403A-B48E-6FDC1A72010E}" type="slidenum">
              <a:rPr lang="zh-CN" altLang="en-US" smtClean="0"/>
              <a:pPr/>
              <a:t>18</a:t>
            </a:fld>
            <a:endParaRPr lang="zh-CN" altLang="en-US"/>
          </a:p>
        </p:txBody>
      </p:sp>
      <p:pic>
        <p:nvPicPr>
          <p:cNvPr id="5" name="图片 4">
            <a:extLst>
              <a:ext uri="{FF2B5EF4-FFF2-40B4-BE49-F238E27FC236}">
                <a16:creationId xmlns:a16="http://schemas.microsoft.com/office/drawing/2014/main" id="{2C776A36-29C1-4940-8281-D5D3CF950590}"/>
              </a:ext>
            </a:extLst>
          </p:cNvPr>
          <p:cNvPicPr>
            <a:picLocks noChangeAspect="1"/>
          </p:cNvPicPr>
          <p:nvPr/>
        </p:nvPicPr>
        <p:blipFill rotWithShape="1">
          <a:blip r:embed="rId3"/>
          <a:srcRect l="5825" b="24138"/>
          <a:stretch/>
        </p:blipFill>
        <p:spPr>
          <a:xfrm>
            <a:off x="0" y="0"/>
            <a:ext cx="3657951" cy="622169"/>
          </a:xfrm>
          <a:prstGeom prst="rect">
            <a:avLst/>
          </a:prstGeom>
        </p:spPr>
      </p:pic>
      <p:pic>
        <p:nvPicPr>
          <p:cNvPr id="12" name="图片 11">
            <a:extLst>
              <a:ext uri="{FF2B5EF4-FFF2-40B4-BE49-F238E27FC236}">
                <a16:creationId xmlns:a16="http://schemas.microsoft.com/office/drawing/2014/main" id="{7308E315-0FB5-48FA-86F8-A2A3B7EBC8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9925" y="1367649"/>
            <a:ext cx="4742921" cy="4507586"/>
          </a:xfrm>
          <a:prstGeom prst="rect">
            <a:avLst/>
          </a:prstGeom>
        </p:spPr>
      </p:pic>
      <mc:AlternateContent xmlns:mc="http://schemas.openxmlformats.org/markup-compatibility/2006">
        <mc:Choice xmlns:a14="http://schemas.microsoft.com/office/drawing/2010/main" Requires="a14">
          <p:sp>
            <p:nvSpPr>
              <p:cNvPr id="6" name="矩形 5">
                <a:extLst>
                  <a:ext uri="{FF2B5EF4-FFF2-40B4-BE49-F238E27FC236}">
                    <a16:creationId xmlns:a16="http://schemas.microsoft.com/office/drawing/2014/main" id="{0F6FB510-6FED-4924-A6D5-3AED6296E09E}"/>
                  </a:ext>
                </a:extLst>
              </p:cNvPr>
              <p:cNvSpPr/>
              <p:nvPr/>
            </p:nvSpPr>
            <p:spPr>
              <a:xfrm>
                <a:off x="5367616" y="1493951"/>
                <a:ext cx="6485966" cy="3455754"/>
              </a:xfrm>
              <a:prstGeom prst="rect">
                <a:avLst/>
              </a:prstGeom>
              <a:solidFill>
                <a:schemeClr val="accent3">
                  <a:lumMod val="20000"/>
                  <a:lumOff val="80000"/>
                </a:schemeClr>
              </a:solidFill>
            </p:spPr>
            <p:txBody>
              <a:bodyPr wrap="square">
                <a:spAutoFit/>
              </a:bodyPr>
              <a:lstStyle/>
              <a:p>
                <a:pPr>
                  <a:lnSpc>
                    <a:spcPct val="150000"/>
                  </a:lnSpc>
                </a:pPr>
                <a:r>
                  <a:rPr lang="en-US" altLang="zh-CN" dirty="0"/>
                  <a:t>1.</a:t>
                </a:r>
                <a:r>
                  <a:rPr lang="zh-CN" altLang="en-US" dirty="0"/>
                  <a:t>将输入单词转化成嵌入向量</a:t>
                </a:r>
                <a:r>
                  <a:rPr lang="en-US" altLang="zh-CN" dirty="0"/>
                  <a:t>X</a:t>
                </a:r>
                <a:r>
                  <a:rPr lang="zh-CN" altLang="en-US" dirty="0"/>
                  <a:t>；</a:t>
                </a:r>
              </a:p>
              <a:p>
                <a:pPr>
                  <a:lnSpc>
                    <a:spcPct val="150000"/>
                  </a:lnSpc>
                </a:pPr>
                <a:r>
                  <a:rPr lang="en-US" altLang="zh-CN" dirty="0"/>
                  <a:t>2.</a:t>
                </a:r>
                <a:r>
                  <a:rPr lang="zh-CN" altLang="en-US" dirty="0"/>
                  <a:t>根据嵌入向量得到</a:t>
                </a:r>
                <a14:m>
                  <m:oMath xmlns:m="http://schemas.openxmlformats.org/officeDocument/2006/math">
                    <m:r>
                      <a:rPr lang="en-US" altLang="zh-CN" b="0" i="1" smtClean="0">
                        <a:latin typeface="Cambria Math" panose="02040503050406030204" pitchFamily="18" charset="0"/>
                      </a:rPr>
                      <m:t>𝑞</m:t>
                    </m:r>
                    <m:r>
                      <a:rPr lang="en-US" altLang="zh-CN" b="0" i="1" smtClean="0">
                        <a:latin typeface="Cambria Math" panose="02040503050406030204" pitchFamily="18" charset="0"/>
                      </a:rPr>
                      <m:t>,</m:t>
                    </m:r>
                    <m:r>
                      <a:rPr lang="en-US" altLang="zh-CN" b="0" i="1" smtClean="0">
                        <a:latin typeface="Cambria Math" panose="02040503050406030204" pitchFamily="18" charset="0"/>
                      </a:rPr>
                      <m:t>𝑘</m:t>
                    </m:r>
                    <m:r>
                      <a:rPr lang="en-US" altLang="zh-CN" b="0" i="1" smtClean="0">
                        <a:latin typeface="Cambria Math" panose="02040503050406030204" pitchFamily="18" charset="0"/>
                      </a:rPr>
                      <m:t>,</m:t>
                    </m:r>
                    <m:r>
                      <a:rPr lang="en-US" altLang="zh-CN" b="0" i="1" smtClean="0">
                        <a:latin typeface="Cambria Math" panose="02040503050406030204" pitchFamily="18" charset="0"/>
                      </a:rPr>
                      <m:t>𝑣</m:t>
                    </m:r>
                  </m:oMath>
                </a14:m>
                <a:r>
                  <a:rPr lang="zh-CN" altLang="en-US" dirty="0"/>
                  <a:t>三个向量；</a:t>
                </a:r>
              </a:p>
              <a:p>
                <a:pPr>
                  <a:lnSpc>
                    <a:spcPct val="150000"/>
                  </a:lnSpc>
                </a:pPr>
                <a:r>
                  <a:rPr lang="en-US" altLang="zh-CN" dirty="0"/>
                  <a:t>3.</a:t>
                </a:r>
                <a:r>
                  <a:rPr lang="zh-CN" altLang="en-US" dirty="0"/>
                  <a:t>为每个向量计算一个</a:t>
                </a:r>
                <a:r>
                  <a:rPr lang="en-US" altLang="zh-CN" dirty="0"/>
                  <a:t>score</a:t>
                </a:r>
                <a:r>
                  <a:rPr lang="zh-CN" altLang="en-US" dirty="0"/>
                  <a:t>：</a:t>
                </a:r>
                <a:r>
                  <a:rPr lang="en-US" altLang="zh-CN" dirty="0"/>
                  <a:t> </a:t>
                </a:r>
                <a14:m>
                  <m:oMath xmlns:m="http://schemas.openxmlformats.org/officeDocument/2006/math">
                    <m:r>
                      <m:rPr>
                        <m:sty m:val="p"/>
                      </m:rPr>
                      <a:rPr lang="en-US" altLang="zh-CN" b="0" i="0" smtClean="0">
                        <a:latin typeface="Cambria Math" panose="02040503050406030204" pitchFamily="18" charset="0"/>
                      </a:rPr>
                      <m:t>score</m:t>
                    </m:r>
                    <m:r>
                      <a:rPr lang="en-US" altLang="zh-CN" b="0" i="0" smtClean="0">
                        <a:latin typeface="Cambria Math" panose="02040503050406030204" pitchFamily="18" charset="0"/>
                      </a:rPr>
                      <m:t>=</m:t>
                    </m:r>
                    <m:r>
                      <a:rPr lang="en-US" altLang="zh-CN" i="1">
                        <a:latin typeface="Cambria Math" panose="02040503050406030204" pitchFamily="18" charset="0"/>
                      </a:rPr>
                      <m:t>𝑞</m:t>
                    </m:r>
                    <m:r>
                      <a:rPr lang="en-US" altLang="zh-CN" i="1" smtClean="0">
                        <a:latin typeface="Cambria Math" panose="02040503050406030204" pitchFamily="18" charset="0"/>
                        <a:ea typeface="Cambria Math" panose="02040503050406030204" pitchFamily="18" charset="0"/>
                      </a:rPr>
                      <m:t>∙</m:t>
                    </m:r>
                    <m:r>
                      <a:rPr lang="en-US" altLang="zh-CN" i="1">
                        <a:latin typeface="Cambria Math" panose="02040503050406030204" pitchFamily="18" charset="0"/>
                      </a:rPr>
                      <m:t>𝑘</m:t>
                    </m:r>
                  </m:oMath>
                </a14:m>
                <a:r>
                  <a:rPr lang="zh-CN" altLang="en-US" dirty="0"/>
                  <a:t> ；</a:t>
                </a:r>
              </a:p>
              <a:p>
                <a:pPr>
                  <a:lnSpc>
                    <a:spcPct val="150000"/>
                  </a:lnSpc>
                </a:pPr>
                <a:r>
                  <a:rPr lang="en-US" altLang="zh-CN" dirty="0"/>
                  <a:t>4.</a:t>
                </a:r>
                <a:r>
                  <a:rPr lang="zh-CN" altLang="en-US" dirty="0"/>
                  <a:t>为了</a:t>
                </a:r>
                <a:r>
                  <a:rPr lang="zh-CN" altLang="en-US" b="1" dirty="0">
                    <a:solidFill>
                      <a:srgbClr val="C00000"/>
                    </a:solidFill>
                  </a:rPr>
                  <a:t>梯度的稳定</a:t>
                </a:r>
                <a:r>
                  <a:rPr lang="zh-CN" altLang="en-US" dirty="0"/>
                  <a:t>，</a:t>
                </a:r>
                <a:r>
                  <a:rPr lang="en-US" altLang="zh-CN" dirty="0"/>
                  <a:t>Transformer</a:t>
                </a:r>
                <a:r>
                  <a:rPr lang="zh-CN" altLang="en-US" dirty="0"/>
                  <a:t>使用了</a:t>
                </a:r>
                <a:r>
                  <a:rPr lang="en-US" altLang="zh-CN" dirty="0"/>
                  <a:t>score</a:t>
                </a:r>
                <a:r>
                  <a:rPr lang="zh-CN" altLang="en-US" dirty="0"/>
                  <a:t>归一化，即除以 </a:t>
                </a:r>
                <a14:m>
                  <m:oMath xmlns:m="http://schemas.openxmlformats.org/officeDocument/2006/math">
                    <m:rad>
                      <m:radPr>
                        <m:degHide m:val="on"/>
                        <m:ctrlPr>
                          <a:rPr lang="en-US" altLang="zh-CN" i="1" smtClean="0">
                            <a:latin typeface="Cambria Math" panose="02040503050406030204" pitchFamily="18" charset="0"/>
                            <a:ea typeface="Cambria Math" panose="02040503050406030204" pitchFamily="18" charset="0"/>
                          </a:rPr>
                        </m:ctrlPr>
                      </m:radPr>
                      <m:deg/>
                      <m:e>
                        <m:sSub>
                          <m:sSubPr>
                            <m:ctrlPr>
                              <a:rPr lang="en-US" altLang="zh-CN" i="1" smtClean="0">
                                <a:latin typeface="Cambria Math" panose="02040503050406030204" pitchFamily="18" charset="0"/>
                                <a:ea typeface="Cambria Math" panose="02040503050406030204" pitchFamily="18" charset="0"/>
                              </a:rPr>
                            </m:ctrlPr>
                          </m:sSubPr>
                          <m:e>
                            <m:r>
                              <a:rPr lang="en-US" altLang="zh-CN" b="0" i="1" smtClean="0">
                                <a:latin typeface="Cambria Math" panose="02040503050406030204" pitchFamily="18" charset="0"/>
                                <a:ea typeface="Cambria Math" panose="02040503050406030204" pitchFamily="18" charset="0"/>
                              </a:rPr>
                              <m:t>𝑑</m:t>
                            </m:r>
                          </m:e>
                          <m:sub>
                            <m:r>
                              <a:rPr lang="en-US" altLang="zh-CN" b="0" i="1" smtClean="0">
                                <a:latin typeface="Cambria Math" panose="02040503050406030204" pitchFamily="18" charset="0"/>
                                <a:ea typeface="Cambria Math" panose="02040503050406030204" pitchFamily="18" charset="0"/>
                              </a:rPr>
                              <m:t>𝑘</m:t>
                            </m:r>
                          </m:sub>
                        </m:sSub>
                      </m:e>
                    </m:rad>
                  </m:oMath>
                </a14:m>
                <a:r>
                  <a:rPr lang="zh-CN" altLang="en-US" dirty="0"/>
                  <a:t>；</a:t>
                </a:r>
              </a:p>
              <a:p>
                <a:pPr>
                  <a:lnSpc>
                    <a:spcPct val="150000"/>
                  </a:lnSpc>
                </a:pPr>
                <a:r>
                  <a:rPr lang="en-US" altLang="zh-CN" dirty="0"/>
                  <a:t>5.</a:t>
                </a:r>
                <a:r>
                  <a:rPr lang="zh-CN" altLang="en-US" dirty="0"/>
                  <a:t>对</a:t>
                </a:r>
                <a:r>
                  <a:rPr lang="en-US" altLang="zh-CN" dirty="0"/>
                  <a:t>score</a:t>
                </a:r>
                <a:r>
                  <a:rPr lang="zh-CN" altLang="en-US" dirty="0"/>
                  <a:t>施以</a:t>
                </a:r>
                <a:r>
                  <a:rPr lang="en-US" altLang="zh-CN" dirty="0" err="1"/>
                  <a:t>softmax</a:t>
                </a:r>
                <a:r>
                  <a:rPr lang="zh-CN" altLang="en-US" dirty="0"/>
                  <a:t>激活函数；</a:t>
                </a:r>
              </a:p>
              <a:p>
                <a:pPr>
                  <a:lnSpc>
                    <a:spcPct val="150000"/>
                  </a:lnSpc>
                </a:pPr>
                <a:r>
                  <a:rPr lang="en-US" altLang="zh-CN" dirty="0"/>
                  <a:t>6.softmax</a:t>
                </a:r>
                <a:r>
                  <a:rPr lang="zh-CN" altLang="en-US" dirty="0"/>
                  <a:t>点乘</a:t>
                </a:r>
                <a:r>
                  <a:rPr lang="en-US" altLang="zh-CN" dirty="0"/>
                  <a:t>Value</a:t>
                </a:r>
                <a:r>
                  <a:rPr lang="zh-CN" altLang="en-US" dirty="0"/>
                  <a:t>值</a:t>
                </a:r>
                <a14:m>
                  <m:oMath xmlns:m="http://schemas.openxmlformats.org/officeDocument/2006/math">
                    <m:r>
                      <a:rPr lang="en-US" altLang="zh-CN" i="1">
                        <a:latin typeface="Cambria Math" panose="02040503050406030204" pitchFamily="18" charset="0"/>
                      </a:rPr>
                      <m:t>𝑣</m:t>
                    </m:r>
                  </m:oMath>
                </a14:m>
                <a:r>
                  <a:rPr lang="zh-CN" altLang="en-US" dirty="0"/>
                  <a:t> ，得到加权的每个输入向量的评分</a:t>
                </a:r>
                <a14:m>
                  <m:oMath xmlns:m="http://schemas.openxmlformats.org/officeDocument/2006/math">
                    <m:r>
                      <a:rPr lang="en-US" altLang="zh-CN" b="0" i="1" smtClean="0">
                        <a:latin typeface="Cambria Math" panose="02040503050406030204" pitchFamily="18" charset="0"/>
                      </a:rPr>
                      <m:t>𝑧</m:t>
                    </m:r>
                  </m:oMath>
                </a14:m>
                <a:r>
                  <a:rPr lang="zh-CN" altLang="en-US" dirty="0"/>
                  <a:t> ；</a:t>
                </a:r>
              </a:p>
              <a:p>
                <a:pPr>
                  <a:lnSpc>
                    <a:spcPct val="150000"/>
                  </a:lnSpc>
                </a:pPr>
                <a:r>
                  <a:rPr lang="en-US" altLang="zh-CN" dirty="0"/>
                  <a:t>7.</a:t>
                </a:r>
                <a:r>
                  <a:rPr lang="zh-CN" altLang="en-US" dirty="0"/>
                  <a:t>相加之后得到最终的输出结果</a:t>
                </a:r>
                <a14:m>
                  <m:oMath xmlns:m="http://schemas.openxmlformats.org/officeDocument/2006/math">
                    <m:r>
                      <a:rPr lang="en-US" altLang="zh-CN" b="0" i="1" smtClean="0">
                        <a:latin typeface="Cambria Math" panose="02040503050406030204" pitchFamily="18" charset="0"/>
                      </a:rPr>
                      <m:t>𝑧</m:t>
                    </m:r>
                    <m:r>
                      <a:rPr lang="en-US" altLang="zh-CN" b="0" i="1" smtClean="0">
                        <a:latin typeface="Cambria Math" panose="02040503050406030204" pitchFamily="18" charset="0"/>
                      </a:rPr>
                      <m:t>:</m:t>
                    </m:r>
                    <m:r>
                      <a:rPr lang="en-US" altLang="zh-CN" b="0" i="1" smtClean="0">
                        <a:latin typeface="Cambria Math" panose="02040503050406030204" pitchFamily="18" charset="0"/>
                      </a:rPr>
                      <m:t>𝑧</m:t>
                    </m:r>
                    <m:r>
                      <a:rPr lang="en-US" altLang="zh-CN" b="0" i="1" smtClean="0">
                        <a:latin typeface="Cambria Math" panose="02040503050406030204" pitchFamily="18" charset="0"/>
                      </a:rPr>
                      <m:t>=</m:t>
                    </m:r>
                    <m:nary>
                      <m:naryPr>
                        <m:chr m:val="∑"/>
                        <m:supHide m:val="on"/>
                        <m:ctrlPr>
                          <a:rPr lang="en-US" altLang="zh-CN" b="0" i="1" smtClean="0">
                            <a:latin typeface="Cambria Math" panose="02040503050406030204" pitchFamily="18" charset="0"/>
                          </a:rPr>
                        </m:ctrlPr>
                      </m:naryPr>
                      <m:sub>
                        <m:r>
                          <m:rPr>
                            <m:sty m:val="p"/>
                            <m:brk m:alnAt="7"/>
                          </m:rPr>
                          <a:rPr lang="en-US" altLang="zh-CN" i="1">
                            <a:latin typeface="Cambria Math" panose="02040503050406030204" pitchFamily="18" charset="0"/>
                          </a:rPr>
                          <m:t>i</m:t>
                        </m:r>
                      </m:sub>
                      <m:sup/>
                      <m:e>
                        <m:sSub>
                          <m:sSubPr>
                            <m:ctrlPr>
                              <a:rPr lang="en-US" altLang="zh-CN" b="0" i="1" smtClean="0">
                                <a:latin typeface="Cambria Math" panose="02040503050406030204" pitchFamily="18" charset="0"/>
                              </a:rPr>
                            </m:ctrlPr>
                          </m:sSubPr>
                          <m:e>
                            <m:r>
                              <m:rPr>
                                <m:sty m:val="p"/>
                              </m:rPr>
                              <a:rPr lang="en-US" altLang="zh-CN" i="1">
                                <a:latin typeface="Cambria Math" panose="02040503050406030204" pitchFamily="18" charset="0"/>
                              </a:rPr>
                              <m:t>z</m:t>
                            </m:r>
                          </m:e>
                          <m:sub>
                            <m:r>
                              <a:rPr lang="en-US" altLang="zh-CN" b="0" i="1" smtClean="0">
                                <a:latin typeface="Cambria Math" panose="02040503050406030204" pitchFamily="18" charset="0"/>
                              </a:rPr>
                              <m:t>𝑖</m:t>
                            </m:r>
                          </m:sub>
                        </m:sSub>
                      </m:e>
                    </m:nary>
                  </m:oMath>
                </a14:m>
                <a:r>
                  <a:rPr lang="zh-CN" altLang="en-US" dirty="0"/>
                  <a:t> 。</a:t>
                </a:r>
              </a:p>
            </p:txBody>
          </p:sp>
        </mc:Choice>
        <mc:Fallback>
          <p:sp>
            <p:nvSpPr>
              <p:cNvPr id="6" name="矩形 5">
                <a:extLst>
                  <a:ext uri="{FF2B5EF4-FFF2-40B4-BE49-F238E27FC236}">
                    <a16:creationId xmlns:a16="http://schemas.microsoft.com/office/drawing/2014/main" id="{0F6FB510-6FED-4924-A6D5-3AED6296E09E}"/>
                  </a:ext>
                </a:extLst>
              </p:cNvPr>
              <p:cNvSpPr>
                <a:spLocks noRot="1" noChangeAspect="1" noMove="1" noResize="1" noEditPoints="1" noAdjustHandles="1" noChangeArrowheads="1" noChangeShapeType="1" noTextEdit="1"/>
              </p:cNvSpPr>
              <p:nvPr/>
            </p:nvSpPr>
            <p:spPr>
              <a:xfrm>
                <a:off x="5367616" y="1493951"/>
                <a:ext cx="6485966" cy="3455754"/>
              </a:xfrm>
              <a:prstGeom prst="rect">
                <a:avLst/>
              </a:prstGeom>
              <a:blipFill>
                <a:blip r:embed="rId5"/>
                <a:stretch>
                  <a:fillRect l="-847" r="-376" b="-1904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206490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CF5A70-5093-4B41-85DB-E05D3ED55151}"/>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2.3 Self Attention-Multi-Head Attention</a:t>
            </a:r>
            <a:endParaRPr lang="zh-CN" altLang="zh-CN" dirty="0">
              <a:effectLst/>
            </a:endParaRPr>
          </a:p>
        </p:txBody>
      </p:sp>
      <p:sp>
        <p:nvSpPr>
          <p:cNvPr id="4" name="灯片编号占位符 3">
            <a:extLst>
              <a:ext uri="{FF2B5EF4-FFF2-40B4-BE49-F238E27FC236}">
                <a16:creationId xmlns:a16="http://schemas.microsoft.com/office/drawing/2014/main" id="{A01231F8-FE3E-4D09-B823-FF12AEEEDC95}"/>
              </a:ext>
            </a:extLst>
          </p:cNvPr>
          <p:cNvSpPr>
            <a:spLocks noGrp="1"/>
          </p:cNvSpPr>
          <p:nvPr>
            <p:ph type="sldNum" sz="quarter" idx="12"/>
          </p:nvPr>
        </p:nvSpPr>
        <p:spPr/>
        <p:txBody>
          <a:bodyPr/>
          <a:lstStyle/>
          <a:p>
            <a:fld id="{5DD3DB80-B894-403A-B48E-6FDC1A72010E}" type="slidenum">
              <a:rPr lang="zh-CN" altLang="en-US" smtClean="0"/>
              <a:pPr/>
              <a:t>19</a:t>
            </a:fld>
            <a:endParaRPr lang="zh-CN" altLang="en-US"/>
          </a:p>
        </p:txBody>
      </p:sp>
      <p:pic>
        <p:nvPicPr>
          <p:cNvPr id="5" name="图片 4">
            <a:extLst>
              <a:ext uri="{FF2B5EF4-FFF2-40B4-BE49-F238E27FC236}">
                <a16:creationId xmlns:a16="http://schemas.microsoft.com/office/drawing/2014/main" id="{2C776A36-29C1-4940-8281-D5D3CF950590}"/>
              </a:ext>
            </a:extLst>
          </p:cNvPr>
          <p:cNvPicPr>
            <a:picLocks noChangeAspect="1"/>
          </p:cNvPicPr>
          <p:nvPr/>
        </p:nvPicPr>
        <p:blipFill rotWithShape="1">
          <a:blip r:embed="rId3"/>
          <a:srcRect l="5825" b="24138"/>
          <a:stretch/>
        </p:blipFill>
        <p:spPr>
          <a:xfrm>
            <a:off x="0" y="0"/>
            <a:ext cx="3657951" cy="622169"/>
          </a:xfrm>
          <a:prstGeom prst="rect">
            <a:avLst/>
          </a:prstGeom>
        </p:spPr>
      </p:pic>
      <p:pic>
        <p:nvPicPr>
          <p:cNvPr id="8" name="图片 7">
            <a:extLst>
              <a:ext uri="{FF2B5EF4-FFF2-40B4-BE49-F238E27FC236}">
                <a16:creationId xmlns:a16="http://schemas.microsoft.com/office/drawing/2014/main" id="{5B7683DB-D85D-4753-A3C7-FFA25F04DD59}"/>
              </a:ext>
            </a:extLst>
          </p:cNvPr>
          <p:cNvPicPr>
            <a:picLocks noChangeAspect="1"/>
          </p:cNvPicPr>
          <p:nvPr/>
        </p:nvPicPr>
        <p:blipFill rotWithShape="1">
          <a:blip r:embed="rId4">
            <a:extLst>
              <a:ext uri="{28A0092B-C50C-407E-A947-70E740481C1C}">
                <a14:useLocalDpi xmlns:a14="http://schemas.microsoft.com/office/drawing/2010/main" val="0"/>
              </a:ext>
            </a:extLst>
          </a:blip>
          <a:srcRect l="58353"/>
          <a:stretch/>
        </p:blipFill>
        <p:spPr>
          <a:xfrm>
            <a:off x="8208851" y="1536641"/>
            <a:ext cx="2452053" cy="3034433"/>
          </a:xfrm>
          <a:prstGeom prst="rect">
            <a:avLst/>
          </a:prstGeom>
        </p:spPr>
      </p:pic>
      <p:sp>
        <p:nvSpPr>
          <p:cNvPr id="14" name="矩形 13">
            <a:extLst>
              <a:ext uri="{FF2B5EF4-FFF2-40B4-BE49-F238E27FC236}">
                <a16:creationId xmlns:a16="http://schemas.microsoft.com/office/drawing/2014/main" id="{B17D3D42-AF1E-47BA-B105-05D3003FC99C}"/>
              </a:ext>
            </a:extLst>
          </p:cNvPr>
          <p:cNvSpPr/>
          <p:nvPr/>
        </p:nvSpPr>
        <p:spPr>
          <a:xfrm>
            <a:off x="1302573" y="5066924"/>
            <a:ext cx="10042477" cy="1289456"/>
          </a:xfrm>
          <a:prstGeom prst="rect">
            <a:avLst/>
          </a:prstGeom>
          <a:solidFill>
            <a:schemeClr val="accent6">
              <a:lumMod val="20000"/>
              <a:lumOff val="80000"/>
            </a:schemeClr>
          </a:solidFill>
        </p:spPr>
        <p:txBody>
          <a:bodyPr wrap="square">
            <a:spAutoFit/>
          </a:bodyPr>
          <a:lstStyle/>
          <a:p>
            <a:pPr marL="285750" indent="-285750">
              <a:lnSpc>
                <a:spcPct val="150000"/>
              </a:lnSpc>
              <a:buFont typeface="Wingdings" panose="05000000000000000000" pitchFamily="2" charset="2"/>
              <a:buChar char="p"/>
            </a:pPr>
            <a:r>
              <a:rPr lang="en-US" altLang="zh-CN" dirty="0"/>
              <a:t>Self Attention</a:t>
            </a:r>
            <a:r>
              <a:rPr lang="zh-CN" altLang="en-US" dirty="0"/>
              <a:t>是在</a:t>
            </a:r>
            <a:r>
              <a:rPr lang="en-US" altLang="zh-CN" dirty="0"/>
              <a:t>Scaled Dot-Product Attention</a:t>
            </a:r>
            <a:r>
              <a:rPr lang="zh-CN" altLang="en-US" dirty="0"/>
              <a:t>单元里面实现的</a:t>
            </a:r>
          </a:p>
          <a:p>
            <a:pPr marL="285750" indent="-285750">
              <a:lnSpc>
                <a:spcPct val="150000"/>
              </a:lnSpc>
              <a:buFont typeface="Wingdings" panose="05000000000000000000" pitchFamily="2" charset="2"/>
              <a:buChar char="p"/>
            </a:pPr>
            <a:r>
              <a:rPr lang="zh-CN" altLang="en-US" dirty="0"/>
              <a:t>每一个</a:t>
            </a:r>
            <a:r>
              <a:rPr lang="en-US" altLang="zh-CN" dirty="0"/>
              <a:t>Multi-Head Attention</a:t>
            </a:r>
            <a:r>
              <a:rPr lang="zh-CN" altLang="en-US" dirty="0"/>
              <a:t>单元由</a:t>
            </a:r>
            <a:r>
              <a:rPr lang="zh-CN" altLang="en-US" b="1" dirty="0">
                <a:solidFill>
                  <a:srgbClr val="C00000"/>
                </a:solidFill>
              </a:rPr>
              <a:t>多个</a:t>
            </a:r>
            <a:r>
              <a:rPr lang="zh-CN" altLang="en-US" dirty="0"/>
              <a:t>结构相似的</a:t>
            </a:r>
            <a:r>
              <a:rPr lang="en-US" altLang="zh-CN" dirty="0"/>
              <a:t>Scaled Dot-Product Attention</a:t>
            </a:r>
            <a:r>
              <a:rPr lang="zh-CN" altLang="en-US" dirty="0"/>
              <a:t>单元组成</a:t>
            </a:r>
            <a:endParaRPr lang="en-US" altLang="zh-CN" dirty="0"/>
          </a:p>
          <a:p>
            <a:pPr marL="285750" indent="-285750">
              <a:lnSpc>
                <a:spcPct val="150000"/>
              </a:lnSpc>
              <a:buFont typeface="Wingdings" panose="05000000000000000000" pitchFamily="2" charset="2"/>
              <a:buChar char="p"/>
            </a:pPr>
            <a:r>
              <a:rPr lang="en-US" altLang="zh-CN" dirty="0"/>
              <a:t>Multi-Head Attention</a:t>
            </a:r>
            <a:r>
              <a:rPr lang="zh-CN" altLang="en-US" dirty="0"/>
              <a:t>最终将每个关注同一输入信息不同部分的</a:t>
            </a:r>
            <a:r>
              <a:rPr lang="en-US" altLang="zh-CN" dirty="0"/>
              <a:t>Scaled Dot-Product Attention</a:t>
            </a:r>
            <a:r>
              <a:rPr lang="zh-CN" altLang="en-US" dirty="0"/>
              <a:t>拼接</a:t>
            </a:r>
            <a:endParaRPr lang="en-US" altLang="zh-CN" dirty="0"/>
          </a:p>
        </p:txBody>
      </p:sp>
      <p:pic>
        <p:nvPicPr>
          <p:cNvPr id="16" name="图片 15">
            <a:extLst>
              <a:ext uri="{FF2B5EF4-FFF2-40B4-BE49-F238E27FC236}">
                <a16:creationId xmlns:a16="http://schemas.microsoft.com/office/drawing/2014/main" id="{61B60EB5-7738-4EFB-8981-510B3B40B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1605" y="1469284"/>
            <a:ext cx="6425635" cy="3597640"/>
          </a:xfrm>
          <a:prstGeom prst="rect">
            <a:avLst/>
          </a:prstGeom>
        </p:spPr>
      </p:pic>
    </p:spTree>
    <p:extLst>
      <p:ext uri="{BB962C8B-B14F-4D97-AF65-F5344CB8AC3E}">
        <p14:creationId xmlns:p14="http://schemas.microsoft.com/office/powerpoint/2010/main" val="31235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ïṣľîde">
            <a:extLst>
              <a:ext uri="{FF2B5EF4-FFF2-40B4-BE49-F238E27FC236}">
                <a16:creationId xmlns:a16="http://schemas.microsoft.com/office/drawing/2014/main" id="{933B65FF-A272-4A69-9A01-92D7C77CF829}"/>
              </a:ext>
            </a:extLst>
          </p:cNvPr>
          <p:cNvGrpSpPr/>
          <p:nvPr/>
        </p:nvGrpSpPr>
        <p:grpSpPr>
          <a:xfrm>
            <a:off x="-930109" y="1051361"/>
            <a:ext cx="2490640" cy="4778319"/>
            <a:chOff x="-930109" y="1051361"/>
            <a:chExt cx="2490640" cy="4778319"/>
          </a:xfrm>
        </p:grpSpPr>
        <p:sp>
          <p:nvSpPr>
            <p:cNvPr id="27" name="îSľïďe">
              <a:extLst>
                <a:ext uri="{FF2B5EF4-FFF2-40B4-BE49-F238E27FC236}">
                  <a16:creationId xmlns:a16="http://schemas.microsoft.com/office/drawing/2014/main" id="{B19D50FC-1125-4ED9-B7D8-78BCBCE8C008}"/>
                </a:ext>
              </a:extLst>
            </p:cNvPr>
            <p:cNvSpPr/>
            <p:nvPr/>
          </p:nvSpPr>
          <p:spPr bwMode="auto">
            <a:xfrm rot="13500000">
              <a:off x="-930105" y="3969472"/>
              <a:ext cx="1860208" cy="1860208"/>
            </a:xfrm>
            <a:custGeom>
              <a:avLst/>
              <a:gdLst>
                <a:gd name="connsiteX0" fmla="*/ 0 w 2304255"/>
                <a:gd name="connsiteY0" fmla="*/ 0 h 2304255"/>
                <a:gd name="connsiteX1" fmla="*/ 2304255 w 2304255"/>
                <a:gd name="connsiteY1" fmla="*/ 2304255 h 2304255"/>
                <a:gd name="connsiteX2" fmla="*/ 0 w 2304255"/>
                <a:gd name="connsiteY2" fmla="*/ 2304255 h 2304255"/>
                <a:gd name="connsiteX3" fmla="*/ 0 w 2304255"/>
                <a:gd name="connsiteY3" fmla="*/ 0 h 2304255"/>
              </a:gdLst>
              <a:ahLst/>
              <a:cxnLst>
                <a:cxn ang="0">
                  <a:pos x="connsiteX0" y="connsiteY0"/>
                </a:cxn>
                <a:cxn ang="0">
                  <a:pos x="connsiteX1" y="connsiteY1"/>
                </a:cxn>
                <a:cxn ang="0">
                  <a:pos x="connsiteX2" y="connsiteY2"/>
                </a:cxn>
                <a:cxn ang="0">
                  <a:pos x="connsiteX3" y="connsiteY3"/>
                </a:cxn>
              </a:cxnLst>
              <a:rect l="l" t="t" r="r" b="b"/>
              <a:pathLst>
                <a:path w="2304255" h="2304255">
                  <a:moveTo>
                    <a:pt x="0" y="0"/>
                  </a:moveTo>
                  <a:lnTo>
                    <a:pt x="2304255" y="2304255"/>
                  </a:lnTo>
                  <a:lnTo>
                    <a:pt x="0" y="2304255"/>
                  </a:lnTo>
                  <a:lnTo>
                    <a:pt x="0" y="0"/>
                  </a:lnTo>
                  <a:close/>
                </a:path>
              </a:pathLst>
            </a:custGeom>
            <a:solidFill>
              <a:schemeClr val="accent2"/>
            </a:solidFill>
            <a:ln w="19050">
              <a:noFill/>
              <a:round/>
              <a:headEnd/>
              <a:tailEnd/>
            </a:ln>
          </p:spPr>
          <p:txBody>
            <a:bodyPr anchor="ctr"/>
            <a:lstStyle/>
            <a:p>
              <a:pPr algn="ctr"/>
              <a:endParaRPr/>
            </a:p>
          </p:txBody>
        </p:sp>
        <p:sp>
          <p:nvSpPr>
            <p:cNvPr id="28" name="íṡļîḍe">
              <a:extLst>
                <a:ext uri="{FF2B5EF4-FFF2-40B4-BE49-F238E27FC236}">
                  <a16:creationId xmlns:a16="http://schemas.microsoft.com/office/drawing/2014/main" id="{9361AAF3-CAD5-4F13-928C-BFE011AA4BDD}"/>
                </a:ext>
              </a:extLst>
            </p:cNvPr>
            <p:cNvSpPr/>
            <p:nvPr/>
          </p:nvSpPr>
          <p:spPr bwMode="auto">
            <a:xfrm rot="2700000">
              <a:off x="-930109" y="1051361"/>
              <a:ext cx="1860208" cy="1860208"/>
            </a:xfrm>
            <a:custGeom>
              <a:avLst/>
              <a:gdLst>
                <a:gd name="connsiteX0" fmla="*/ 0 w 1860208"/>
                <a:gd name="connsiteY0" fmla="*/ 0 h 1860208"/>
                <a:gd name="connsiteX1" fmla="*/ 1860208 w 1860208"/>
                <a:gd name="connsiteY1" fmla="*/ 0 h 1860208"/>
                <a:gd name="connsiteX2" fmla="*/ 1860208 w 1860208"/>
                <a:gd name="connsiteY2" fmla="*/ 1860208 h 1860208"/>
              </a:gdLst>
              <a:ahLst/>
              <a:cxnLst>
                <a:cxn ang="0">
                  <a:pos x="connsiteX0" y="connsiteY0"/>
                </a:cxn>
                <a:cxn ang="0">
                  <a:pos x="connsiteX1" y="connsiteY1"/>
                </a:cxn>
                <a:cxn ang="0">
                  <a:pos x="connsiteX2" y="connsiteY2"/>
                </a:cxn>
              </a:cxnLst>
              <a:rect l="l" t="t" r="r" b="b"/>
              <a:pathLst>
                <a:path w="1860208" h="1860208">
                  <a:moveTo>
                    <a:pt x="0" y="0"/>
                  </a:moveTo>
                  <a:lnTo>
                    <a:pt x="1860208" y="0"/>
                  </a:lnTo>
                  <a:lnTo>
                    <a:pt x="1860208" y="1860208"/>
                  </a:lnTo>
                  <a:close/>
                </a:path>
              </a:pathLst>
            </a:custGeom>
            <a:solidFill>
              <a:schemeClr val="accent1">
                <a:lumMod val="100000"/>
              </a:schemeClr>
            </a:solidFill>
            <a:ln w="19050">
              <a:noFill/>
              <a:round/>
              <a:headEnd/>
              <a:tailEnd/>
            </a:ln>
          </p:spPr>
          <p:txBody>
            <a:bodyPr wrap="square" anchor="ctr">
              <a:noAutofit/>
            </a:bodyPr>
            <a:lstStyle/>
            <a:p>
              <a:pPr algn="ctr"/>
              <a:endParaRPr/>
            </a:p>
          </p:txBody>
        </p:sp>
        <p:sp>
          <p:nvSpPr>
            <p:cNvPr id="29" name="ïŝ1ïḋe">
              <a:extLst>
                <a:ext uri="{FF2B5EF4-FFF2-40B4-BE49-F238E27FC236}">
                  <a16:creationId xmlns:a16="http://schemas.microsoft.com/office/drawing/2014/main" id="{97F43942-06F9-42D1-A7B5-43B69347F1AE}"/>
                </a:ext>
              </a:extLst>
            </p:cNvPr>
            <p:cNvSpPr/>
            <p:nvPr/>
          </p:nvSpPr>
          <p:spPr bwMode="auto">
            <a:xfrm rot="5400000">
              <a:off x="-780266" y="2648735"/>
              <a:ext cx="3121063" cy="1560531"/>
            </a:xfrm>
            <a:custGeom>
              <a:avLst/>
              <a:gdLst>
                <a:gd name="connsiteX0" fmla="*/ 2367656 w 4735313"/>
                <a:gd name="connsiteY0" fmla="*/ 0 h 2367656"/>
                <a:gd name="connsiteX1" fmla="*/ 4735313 w 4735313"/>
                <a:gd name="connsiteY1" fmla="*/ 2367656 h 2367656"/>
                <a:gd name="connsiteX2" fmla="*/ 3847062 w 4735313"/>
                <a:gd name="connsiteY2" fmla="*/ 2367656 h 2367656"/>
                <a:gd name="connsiteX3" fmla="*/ 2367656 w 4735313"/>
                <a:gd name="connsiteY3" fmla="*/ 888250 h 2367656"/>
                <a:gd name="connsiteX4" fmla="*/ 888250 w 4735313"/>
                <a:gd name="connsiteY4" fmla="*/ 2367656 h 2367656"/>
                <a:gd name="connsiteX5" fmla="*/ 0 w 4735313"/>
                <a:gd name="connsiteY5" fmla="*/ 2367656 h 2367656"/>
                <a:gd name="connsiteX6" fmla="*/ 2367656 w 4735313"/>
                <a:gd name="connsiteY6" fmla="*/ 0 h 236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5313" h="2367656">
                  <a:moveTo>
                    <a:pt x="2367656" y="0"/>
                  </a:moveTo>
                  <a:lnTo>
                    <a:pt x="4735313" y="2367656"/>
                  </a:lnTo>
                  <a:lnTo>
                    <a:pt x="3847062" y="2367656"/>
                  </a:lnTo>
                  <a:lnTo>
                    <a:pt x="2367656" y="888250"/>
                  </a:lnTo>
                  <a:lnTo>
                    <a:pt x="888250" y="2367656"/>
                  </a:lnTo>
                  <a:lnTo>
                    <a:pt x="0" y="2367656"/>
                  </a:lnTo>
                  <a:lnTo>
                    <a:pt x="2367656" y="0"/>
                  </a:lnTo>
                  <a:close/>
                </a:path>
              </a:pathLst>
            </a:custGeom>
            <a:solidFill>
              <a:schemeClr val="tx2">
                <a:alpha val="77000"/>
              </a:schemeClr>
            </a:solidFill>
            <a:ln w="19050">
              <a:noFill/>
              <a:round/>
              <a:headEnd/>
              <a:tailEnd/>
            </a:ln>
          </p:spPr>
          <p:txBody>
            <a:bodyPr anchor="ctr"/>
            <a:lstStyle/>
            <a:p>
              <a:pPr algn="ctr"/>
              <a:endParaRPr/>
            </a:p>
          </p:txBody>
        </p:sp>
      </p:grpSp>
      <p:sp>
        <p:nvSpPr>
          <p:cNvPr id="7" name="ïsḷíḑè">
            <a:extLst>
              <a:ext uri="{FF2B5EF4-FFF2-40B4-BE49-F238E27FC236}">
                <a16:creationId xmlns:a16="http://schemas.microsoft.com/office/drawing/2014/main" id="{4F1A39D8-7570-4901-A3E5-473DAAB733E1}"/>
              </a:ext>
            </a:extLst>
          </p:cNvPr>
          <p:cNvSpPr/>
          <p:nvPr/>
        </p:nvSpPr>
        <p:spPr>
          <a:xfrm>
            <a:off x="1543012" y="2978855"/>
            <a:ext cx="3742988" cy="923330"/>
          </a:xfrm>
          <a:prstGeom prst="rect">
            <a:avLst/>
          </a:prstGeom>
        </p:spPr>
        <p:txBody>
          <a:bodyPr wrap="square" anchor="ctr" anchorCtr="1">
            <a:normAutofit fontScale="85000" lnSpcReduction="10000"/>
          </a:bodyPr>
          <a:lstStyle/>
          <a:p>
            <a:pPr algn="r"/>
            <a:r>
              <a:rPr lang="en-US" altLang="zh-CN" sz="5400" b="1" spc="300" dirty="0">
                <a:solidFill>
                  <a:schemeClr val="tx2"/>
                </a:solidFill>
              </a:rPr>
              <a:t>CONTENTS</a:t>
            </a:r>
          </a:p>
        </p:txBody>
      </p:sp>
      <p:sp>
        <p:nvSpPr>
          <p:cNvPr id="11" name="ïşḻíḋê">
            <a:extLst>
              <a:ext uri="{FF2B5EF4-FFF2-40B4-BE49-F238E27FC236}">
                <a16:creationId xmlns:a16="http://schemas.microsoft.com/office/drawing/2014/main" id="{F0E5BC8E-4AA2-4FC6-AEDE-48B8FAA4B9AC}"/>
              </a:ext>
            </a:extLst>
          </p:cNvPr>
          <p:cNvSpPr/>
          <p:nvPr/>
        </p:nvSpPr>
        <p:spPr>
          <a:xfrm>
            <a:off x="6281617" y="3600363"/>
            <a:ext cx="789805" cy="789805"/>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r>
              <a:rPr lang="en-US" altLang="zh-CN">
                <a:solidFill>
                  <a:schemeClr val="bg1"/>
                </a:solidFill>
                <a:latin typeface="Impact" panose="020B0806030902050204" pitchFamily="34" charset="0"/>
              </a:rPr>
              <a:t>02</a:t>
            </a:r>
          </a:p>
        </p:txBody>
      </p:sp>
      <p:sp>
        <p:nvSpPr>
          <p:cNvPr id="12" name="isḻïḋé">
            <a:extLst>
              <a:ext uri="{FF2B5EF4-FFF2-40B4-BE49-F238E27FC236}">
                <a16:creationId xmlns:a16="http://schemas.microsoft.com/office/drawing/2014/main" id="{C0451A36-F8F9-4E68-9C14-18681989F54C}"/>
              </a:ext>
            </a:extLst>
          </p:cNvPr>
          <p:cNvSpPr/>
          <p:nvPr/>
        </p:nvSpPr>
        <p:spPr>
          <a:xfrm>
            <a:off x="6281619" y="2721787"/>
            <a:ext cx="789805" cy="789805"/>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r>
              <a:rPr lang="en-US" altLang="zh-CN" dirty="0">
                <a:solidFill>
                  <a:schemeClr val="bg1"/>
                </a:solidFill>
                <a:latin typeface="Impact" panose="020B0806030902050204" pitchFamily="34" charset="0"/>
              </a:rPr>
              <a:t>01</a:t>
            </a:r>
          </a:p>
        </p:txBody>
      </p:sp>
      <p:sp>
        <p:nvSpPr>
          <p:cNvPr id="19" name="iśļîďe">
            <a:extLst>
              <a:ext uri="{FF2B5EF4-FFF2-40B4-BE49-F238E27FC236}">
                <a16:creationId xmlns:a16="http://schemas.microsoft.com/office/drawing/2014/main" id="{176089DB-693D-4D37-A433-1F6BA8DEFCFF}"/>
              </a:ext>
            </a:extLst>
          </p:cNvPr>
          <p:cNvSpPr txBox="1"/>
          <p:nvPr/>
        </p:nvSpPr>
        <p:spPr>
          <a:xfrm>
            <a:off x="7134602" y="3920731"/>
            <a:ext cx="3962574" cy="303981"/>
          </a:xfrm>
          <a:prstGeom prst="rect">
            <a:avLst/>
          </a:prstGeom>
          <a:noFill/>
        </p:spPr>
        <p:txBody>
          <a:bodyPr wrap="none" lIns="90000" tIns="46800" rIns="90000" bIns="46800" anchor="b" anchorCtr="0">
            <a:noAutofit/>
          </a:bodyPr>
          <a:lstStyle/>
          <a:p>
            <a:r>
              <a:rPr lang="zh-CN" altLang="en-US" sz="2800" b="1" dirty="0"/>
              <a:t>分  类</a:t>
            </a:r>
          </a:p>
        </p:txBody>
      </p:sp>
      <p:sp>
        <p:nvSpPr>
          <p:cNvPr id="21" name="îṧļïďé">
            <a:extLst>
              <a:ext uri="{FF2B5EF4-FFF2-40B4-BE49-F238E27FC236}">
                <a16:creationId xmlns:a16="http://schemas.microsoft.com/office/drawing/2014/main" id="{6C45C575-63D3-4FAE-AD19-9A503AADE65D}"/>
              </a:ext>
            </a:extLst>
          </p:cNvPr>
          <p:cNvSpPr txBox="1"/>
          <p:nvPr/>
        </p:nvSpPr>
        <p:spPr>
          <a:xfrm>
            <a:off x="7134602" y="3042155"/>
            <a:ext cx="3962574" cy="303981"/>
          </a:xfrm>
          <a:prstGeom prst="rect">
            <a:avLst/>
          </a:prstGeom>
          <a:noFill/>
        </p:spPr>
        <p:txBody>
          <a:bodyPr wrap="none" lIns="90000" tIns="46800" rIns="90000" bIns="46800" anchor="b" anchorCtr="0">
            <a:noAutofit/>
          </a:bodyPr>
          <a:lstStyle/>
          <a:p>
            <a:r>
              <a:rPr lang="zh-CN" altLang="en-US" sz="2800" b="1" dirty="0"/>
              <a:t>原  理</a:t>
            </a:r>
          </a:p>
        </p:txBody>
      </p:sp>
      <p:cxnSp>
        <p:nvCxnSpPr>
          <p:cNvPr id="23" name="直接连接符 22">
            <a:extLst>
              <a:ext uri="{FF2B5EF4-FFF2-40B4-BE49-F238E27FC236}">
                <a16:creationId xmlns:a16="http://schemas.microsoft.com/office/drawing/2014/main" id="{0E32E640-B6ED-4EFE-957A-AAD95DCF3AAB}"/>
              </a:ext>
            </a:extLst>
          </p:cNvPr>
          <p:cNvCxnSpPr/>
          <p:nvPr/>
        </p:nvCxnSpPr>
        <p:spPr>
          <a:xfrm>
            <a:off x="6951158" y="3420904"/>
            <a:ext cx="4569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E9E2D5EA-51F3-4E72-84C3-3CE94BF2E84E}"/>
              </a:ext>
            </a:extLst>
          </p:cNvPr>
          <p:cNvCxnSpPr/>
          <p:nvPr/>
        </p:nvCxnSpPr>
        <p:spPr>
          <a:xfrm>
            <a:off x="6951158" y="4344829"/>
            <a:ext cx="4569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78181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3648DBB3-1D5A-4671-8F98-766312514E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925" y="1123950"/>
            <a:ext cx="3774090" cy="5471121"/>
          </a:xfrm>
          <a:prstGeom prst="rect">
            <a:avLst/>
          </a:prstGeom>
        </p:spPr>
      </p:pic>
      <p:pic>
        <p:nvPicPr>
          <p:cNvPr id="11" name="图片 10">
            <a:extLst>
              <a:ext uri="{FF2B5EF4-FFF2-40B4-BE49-F238E27FC236}">
                <a16:creationId xmlns:a16="http://schemas.microsoft.com/office/drawing/2014/main" id="{0AAC987F-4F11-4FD5-B05A-CC0CCA1064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37291" y="763134"/>
            <a:ext cx="8071995" cy="2562101"/>
          </a:xfrm>
          <a:prstGeom prst="rect">
            <a:avLst/>
          </a:prstGeom>
        </p:spPr>
      </p:pic>
      <p:sp>
        <p:nvSpPr>
          <p:cNvPr id="2" name="标题 1">
            <a:extLst>
              <a:ext uri="{FF2B5EF4-FFF2-40B4-BE49-F238E27FC236}">
                <a16:creationId xmlns:a16="http://schemas.microsoft.com/office/drawing/2014/main" id="{B3CF5A70-5093-4B41-85DB-E05D3ED55151}"/>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2.3 Self Attention-Transformer</a:t>
            </a:r>
            <a:endParaRPr lang="zh-CN" altLang="zh-CN" dirty="0">
              <a:effectLst/>
            </a:endParaRPr>
          </a:p>
        </p:txBody>
      </p:sp>
      <p:sp>
        <p:nvSpPr>
          <p:cNvPr id="4" name="灯片编号占位符 3">
            <a:extLst>
              <a:ext uri="{FF2B5EF4-FFF2-40B4-BE49-F238E27FC236}">
                <a16:creationId xmlns:a16="http://schemas.microsoft.com/office/drawing/2014/main" id="{A01231F8-FE3E-4D09-B823-FF12AEEEDC95}"/>
              </a:ext>
            </a:extLst>
          </p:cNvPr>
          <p:cNvSpPr>
            <a:spLocks noGrp="1"/>
          </p:cNvSpPr>
          <p:nvPr>
            <p:ph type="sldNum" sz="quarter" idx="12"/>
          </p:nvPr>
        </p:nvSpPr>
        <p:spPr/>
        <p:txBody>
          <a:bodyPr/>
          <a:lstStyle/>
          <a:p>
            <a:fld id="{5DD3DB80-B894-403A-B48E-6FDC1A72010E}" type="slidenum">
              <a:rPr lang="zh-CN" altLang="en-US" smtClean="0"/>
              <a:pPr/>
              <a:t>20</a:t>
            </a:fld>
            <a:endParaRPr lang="zh-CN" altLang="en-US" dirty="0"/>
          </a:p>
        </p:txBody>
      </p:sp>
      <p:pic>
        <p:nvPicPr>
          <p:cNvPr id="5" name="图片 4">
            <a:extLst>
              <a:ext uri="{FF2B5EF4-FFF2-40B4-BE49-F238E27FC236}">
                <a16:creationId xmlns:a16="http://schemas.microsoft.com/office/drawing/2014/main" id="{2C776A36-29C1-4940-8281-D5D3CF950590}"/>
              </a:ext>
            </a:extLst>
          </p:cNvPr>
          <p:cNvPicPr>
            <a:picLocks noChangeAspect="1"/>
          </p:cNvPicPr>
          <p:nvPr/>
        </p:nvPicPr>
        <p:blipFill rotWithShape="1">
          <a:blip r:embed="rId5"/>
          <a:srcRect l="5825" b="24138"/>
          <a:stretch/>
        </p:blipFill>
        <p:spPr>
          <a:xfrm>
            <a:off x="0" y="0"/>
            <a:ext cx="3657951" cy="622169"/>
          </a:xfrm>
          <a:prstGeom prst="rect">
            <a:avLst/>
          </a:prstGeom>
        </p:spPr>
      </p:pic>
      <p:sp>
        <p:nvSpPr>
          <p:cNvPr id="9" name="矩形 8">
            <a:extLst>
              <a:ext uri="{FF2B5EF4-FFF2-40B4-BE49-F238E27FC236}">
                <a16:creationId xmlns:a16="http://schemas.microsoft.com/office/drawing/2014/main" id="{2D5962FC-A741-42F1-9565-EA5A10CA3682}"/>
              </a:ext>
            </a:extLst>
          </p:cNvPr>
          <p:cNvSpPr/>
          <p:nvPr/>
        </p:nvSpPr>
        <p:spPr>
          <a:xfrm>
            <a:off x="4946040" y="3957200"/>
            <a:ext cx="6254498" cy="2120452"/>
          </a:xfrm>
          <a:prstGeom prst="rect">
            <a:avLst/>
          </a:prstGeom>
        </p:spPr>
        <p:txBody>
          <a:bodyPr wrap="square">
            <a:spAutoFit/>
          </a:bodyPr>
          <a:lstStyle/>
          <a:p>
            <a:pPr marL="285750" indent="-285750">
              <a:lnSpc>
                <a:spcPct val="150000"/>
              </a:lnSpc>
              <a:buFont typeface="Wingdings" panose="05000000000000000000" pitchFamily="2" charset="2"/>
              <a:buChar char="l"/>
            </a:pPr>
            <a:r>
              <a:rPr lang="en-US" altLang="zh-CN" dirty="0"/>
              <a:t>Encoder</a:t>
            </a:r>
            <a:r>
              <a:rPr lang="zh-CN" altLang="en-US" dirty="0"/>
              <a:t>的输入</a:t>
            </a:r>
            <a:r>
              <a:rPr lang="en-US" altLang="zh-CN" dirty="0"/>
              <a:t>inputs</a:t>
            </a:r>
            <a:r>
              <a:rPr lang="zh-CN" altLang="en-US" dirty="0"/>
              <a:t>和</a:t>
            </a:r>
            <a:r>
              <a:rPr lang="en-US" altLang="zh-CN" dirty="0"/>
              <a:t>Decoder</a:t>
            </a:r>
            <a:r>
              <a:rPr lang="zh-CN" altLang="en-US" dirty="0"/>
              <a:t>的输入</a:t>
            </a:r>
            <a:r>
              <a:rPr lang="en-US" altLang="zh-CN" dirty="0"/>
              <a:t>outputs</a:t>
            </a:r>
            <a:r>
              <a:rPr lang="zh-CN" altLang="en-US" dirty="0"/>
              <a:t>，加上</a:t>
            </a:r>
            <a:r>
              <a:rPr lang="en-US" altLang="zh-CN" dirty="0"/>
              <a:t>position embedding</a:t>
            </a:r>
            <a:r>
              <a:rPr lang="zh-CN" altLang="en-US" dirty="0"/>
              <a:t>（可以区分不同位置的单词），做为各自的最初的输入</a:t>
            </a:r>
            <a:endParaRPr lang="en-US" altLang="zh-CN" dirty="0"/>
          </a:p>
          <a:p>
            <a:pPr marL="285750" indent="-285750">
              <a:lnSpc>
                <a:spcPct val="150000"/>
              </a:lnSpc>
              <a:buFont typeface="Wingdings" panose="05000000000000000000" pitchFamily="2" charset="2"/>
              <a:buChar char="l"/>
            </a:pPr>
            <a:r>
              <a:rPr lang="en-US" altLang="zh-CN" dirty="0"/>
              <a:t>Encoder</a:t>
            </a:r>
            <a:r>
              <a:rPr lang="zh-CN" altLang="en-US" dirty="0"/>
              <a:t>和</a:t>
            </a:r>
            <a:r>
              <a:rPr lang="en-US" altLang="zh-CN" dirty="0"/>
              <a:t>Decoder</a:t>
            </a:r>
            <a:r>
              <a:rPr lang="zh-CN" altLang="en-US" dirty="0"/>
              <a:t>由层叠多了类似的</a:t>
            </a:r>
            <a:r>
              <a:rPr lang="en-US" altLang="zh-CN" dirty="0"/>
              <a:t>Multi-Head Attention</a:t>
            </a:r>
            <a:r>
              <a:rPr lang="zh-CN" altLang="en-US" dirty="0"/>
              <a:t>单元构成</a:t>
            </a:r>
          </a:p>
        </p:txBody>
      </p:sp>
      <p:sp>
        <p:nvSpPr>
          <p:cNvPr id="13" name="矩形 12">
            <a:extLst>
              <a:ext uri="{FF2B5EF4-FFF2-40B4-BE49-F238E27FC236}">
                <a16:creationId xmlns:a16="http://schemas.microsoft.com/office/drawing/2014/main" id="{1E907777-06E7-4928-9E17-27B146C1E6C6}"/>
              </a:ext>
            </a:extLst>
          </p:cNvPr>
          <p:cNvSpPr/>
          <p:nvPr/>
        </p:nvSpPr>
        <p:spPr>
          <a:xfrm>
            <a:off x="5071865" y="3508434"/>
            <a:ext cx="3288464" cy="369332"/>
          </a:xfrm>
          <a:prstGeom prst="rect">
            <a:avLst/>
          </a:prstGeom>
        </p:spPr>
        <p:txBody>
          <a:bodyPr wrap="none">
            <a:spAutoFit/>
          </a:bodyPr>
          <a:lstStyle/>
          <a:p>
            <a:r>
              <a:rPr lang="en-US" altLang="zh-CN" dirty="0"/>
              <a:t>Attention Is All You Need,2017</a:t>
            </a:r>
            <a:endParaRPr lang="zh-CN" altLang="en-US" dirty="0"/>
          </a:p>
        </p:txBody>
      </p:sp>
    </p:spTree>
    <p:extLst>
      <p:ext uri="{BB962C8B-B14F-4D97-AF65-F5344CB8AC3E}">
        <p14:creationId xmlns:p14="http://schemas.microsoft.com/office/powerpoint/2010/main" val="2196765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4728E0-4348-45D4-B2A7-00563BB9A43F}"/>
              </a:ext>
            </a:extLst>
          </p:cNvPr>
          <p:cNvSpPr>
            <a:spLocks noGrp="1"/>
          </p:cNvSpPr>
          <p:nvPr>
            <p:ph type="title"/>
          </p:nvPr>
        </p:nvSpPr>
        <p:spPr>
          <a:xfrm>
            <a:off x="669924" y="0"/>
            <a:ext cx="10850563" cy="1028699"/>
          </a:xfrm>
        </p:spPr>
        <p:txBody>
          <a:bodyPr/>
          <a:lstStyle/>
          <a:p>
            <a:r>
              <a:rPr lang="en-US" altLang="zh-CN" dirty="0"/>
              <a:t>2.3 Self Attention-Transformer</a:t>
            </a:r>
            <a:r>
              <a:rPr lang="zh-CN" altLang="en-US" dirty="0"/>
              <a:t> </a:t>
            </a:r>
            <a:r>
              <a:rPr lang="en-US" altLang="zh-CN" dirty="0"/>
              <a:t>residuals</a:t>
            </a:r>
            <a:endParaRPr lang="zh-CN" altLang="en-US" dirty="0"/>
          </a:p>
        </p:txBody>
      </p:sp>
      <p:sp>
        <p:nvSpPr>
          <p:cNvPr id="3" name="灯片编号占位符 2">
            <a:extLst>
              <a:ext uri="{FF2B5EF4-FFF2-40B4-BE49-F238E27FC236}">
                <a16:creationId xmlns:a16="http://schemas.microsoft.com/office/drawing/2014/main" id="{777C28ED-DCEF-4DD1-A34B-7539E55D2C12}"/>
              </a:ext>
            </a:extLst>
          </p:cNvPr>
          <p:cNvSpPr>
            <a:spLocks noGrp="1"/>
          </p:cNvSpPr>
          <p:nvPr>
            <p:ph type="sldNum" sz="quarter" idx="12"/>
          </p:nvPr>
        </p:nvSpPr>
        <p:spPr/>
        <p:txBody>
          <a:bodyPr/>
          <a:lstStyle/>
          <a:p>
            <a:fld id="{5DD3DB80-B894-403A-B48E-6FDC1A72010E}" type="slidenum">
              <a:rPr lang="zh-CN" altLang="en-US" smtClean="0"/>
              <a:pPr/>
              <a:t>21</a:t>
            </a:fld>
            <a:endParaRPr lang="zh-CN" altLang="en-US" dirty="0"/>
          </a:p>
        </p:txBody>
      </p:sp>
      <p:pic>
        <p:nvPicPr>
          <p:cNvPr id="4" name="图片 3">
            <a:extLst>
              <a:ext uri="{FF2B5EF4-FFF2-40B4-BE49-F238E27FC236}">
                <a16:creationId xmlns:a16="http://schemas.microsoft.com/office/drawing/2014/main" id="{43C3097B-A040-4329-8861-9A3796D85AC7}"/>
              </a:ext>
            </a:extLst>
          </p:cNvPr>
          <p:cNvPicPr>
            <a:picLocks noChangeAspect="1"/>
          </p:cNvPicPr>
          <p:nvPr/>
        </p:nvPicPr>
        <p:blipFill rotWithShape="1">
          <a:blip r:embed="rId2"/>
          <a:srcRect l="5825" b="24138"/>
          <a:stretch/>
        </p:blipFill>
        <p:spPr>
          <a:xfrm>
            <a:off x="0" y="0"/>
            <a:ext cx="3657951" cy="622169"/>
          </a:xfrm>
          <a:prstGeom prst="rect">
            <a:avLst/>
          </a:prstGeom>
        </p:spPr>
      </p:pic>
      <p:pic>
        <p:nvPicPr>
          <p:cNvPr id="9" name="图片 8">
            <a:extLst>
              <a:ext uri="{FF2B5EF4-FFF2-40B4-BE49-F238E27FC236}">
                <a16:creationId xmlns:a16="http://schemas.microsoft.com/office/drawing/2014/main" id="{D87A2837-0DF6-4736-824A-F36089379136}"/>
              </a:ext>
            </a:extLst>
          </p:cNvPr>
          <p:cNvPicPr>
            <a:picLocks noChangeAspect="1"/>
          </p:cNvPicPr>
          <p:nvPr/>
        </p:nvPicPr>
        <p:blipFill>
          <a:blip r:embed="rId3"/>
          <a:stretch>
            <a:fillRect/>
          </a:stretch>
        </p:blipFill>
        <p:spPr>
          <a:xfrm>
            <a:off x="507964" y="1450471"/>
            <a:ext cx="6006142" cy="4355806"/>
          </a:xfrm>
          <a:prstGeom prst="rect">
            <a:avLst/>
          </a:prstGeom>
        </p:spPr>
      </p:pic>
      <mc:AlternateContent xmlns:mc="http://schemas.openxmlformats.org/markup-compatibility/2006" xmlns:a14="http://schemas.microsoft.com/office/drawing/2010/main">
        <mc:Choice Requires="a14">
          <p:sp>
            <p:nvSpPr>
              <p:cNvPr id="6" name="Rectangle 1">
                <a:extLst>
                  <a:ext uri="{FF2B5EF4-FFF2-40B4-BE49-F238E27FC236}">
                    <a16:creationId xmlns:a16="http://schemas.microsoft.com/office/drawing/2014/main" id="{FBABA4AA-E184-4635-AE17-85FBDAFA1781}"/>
                  </a:ext>
                </a:extLst>
              </p:cNvPr>
              <p:cNvSpPr>
                <a:spLocks noChangeArrowheads="1"/>
              </p:cNvSpPr>
              <p:nvPr/>
            </p:nvSpPr>
            <p:spPr bwMode="auto">
              <a:xfrm>
                <a:off x="6566020" y="1277313"/>
                <a:ext cx="5069036" cy="4357462"/>
              </a:xfrm>
              <a:prstGeom prst="rect">
                <a:avLst/>
              </a:prstGeom>
              <a:noFill/>
              <a:ln>
                <a:noFill/>
              </a:ln>
              <a:effectLst/>
            </p:spPr>
            <p:txBody>
              <a:bodyPr vert="horz" wrap="square" lIns="0" tIns="222180" rIns="0" bIns="22218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l" defTabSz="914400" rtl="0" eaLnBrk="0" fontAlgn="base" latinLnBrk="0" hangingPunct="0">
                  <a:lnSpc>
                    <a:spcPct val="100000"/>
                  </a:lnSpc>
                  <a:spcBef>
                    <a:spcPct val="0"/>
                  </a:spcBef>
                  <a:spcAft>
                    <a:spcPct val="0"/>
                  </a:spcAft>
                  <a:buClrTx/>
                  <a:buSzTx/>
                  <a:tabLst/>
                </a:pPr>
                <a:r>
                  <a:rPr kumimoji="0" lang="zh-CN" altLang="zh-CN" sz="2400" b="1" i="0" u="none" strike="noStrike" cap="none" normalizeH="0" baseline="0" dirty="0">
                    <a:ln>
                      <a:noFill/>
                    </a:ln>
                    <a:solidFill>
                      <a:schemeClr val="accent1">
                        <a:lumMod val="75000"/>
                      </a:schemeClr>
                    </a:solidFill>
                    <a:effectLst/>
                    <a:latin typeface="Arial" panose="020B0604020202020204" pitchFamily="34" charset="0"/>
                    <a:ea typeface="-apple-system"/>
                  </a:rPr>
                  <a:t>sub-layer-1</a:t>
                </a:r>
                <a:r>
                  <a:rPr kumimoji="0" lang="zh-CN" altLang="zh-CN" sz="2400" b="0" i="0" u="none" strike="noStrike" cap="none" normalizeH="0" baseline="0" dirty="0">
                    <a:ln>
                      <a:noFill/>
                    </a:ln>
                    <a:solidFill>
                      <a:schemeClr val="accent1">
                        <a:lumMod val="75000"/>
                      </a:schemeClr>
                    </a:solidFill>
                    <a:effectLst/>
                    <a:latin typeface="Arial" panose="020B0604020202020204" pitchFamily="34" charset="0"/>
                    <a:ea typeface="-apple-system"/>
                  </a:rPr>
                  <a:t>：</a:t>
                </a:r>
                <a:endParaRPr lang="en-US" altLang="zh-CN" sz="2400" dirty="0">
                  <a:solidFill>
                    <a:schemeClr val="accent1">
                      <a:lumMod val="75000"/>
                    </a:schemeClr>
                  </a:solidFill>
                  <a:ea typeface="-apple-system"/>
                </a:endParaRPr>
              </a:p>
              <a:p>
                <a:pPr marL="742950" lvl="1" indent="-285750">
                  <a:buFont typeface="Arial" panose="020B0604020202020204" pitchFamily="34" charset="0"/>
                  <a:buChar char="•"/>
                </a:pPr>
                <a:r>
                  <a:rPr kumimoji="0" lang="en-US" altLang="zh-CN" sz="1600" b="1" i="0" u="none" strike="noStrike" cap="none" normalizeH="0" baseline="0" dirty="0">
                    <a:ln>
                      <a:noFill/>
                    </a:ln>
                    <a:solidFill>
                      <a:srgbClr val="1A1A1A"/>
                    </a:solidFill>
                    <a:effectLst/>
                    <a:latin typeface="Arial" panose="020B0604020202020204" pitchFamily="34" charset="0"/>
                    <a:ea typeface="-apple-system"/>
                  </a:rPr>
                  <a:t>M</a:t>
                </a:r>
                <a:r>
                  <a:rPr kumimoji="0" lang="zh-CN" altLang="zh-CN" sz="1600" b="1" i="0" u="none" strike="noStrike" cap="none" normalizeH="0" baseline="0" dirty="0">
                    <a:ln>
                      <a:noFill/>
                    </a:ln>
                    <a:solidFill>
                      <a:srgbClr val="1A1A1A"/>
                    </a:solidFill>
                    <a:effectLst/>
                    <a:latin typeface="Arial" panose="020B0604020202020204" pitchFamily="34" charset="0"/>
                    <a:ea typeface="-apple-system"/>
                  </a:rPr>
                  <a:t>ulti-head </a:t>
                </a:r>
                <a:r>
                  <a:rPr kumimoji="0" lang="en-US" altLang="zh-CN" sz="1600" b="1" i="0" u="none" strike="noStrike" cap="none" normalizeH="0" baseline="0" dirty="0">
                    <a:ln>
                      <a:noFill/>
                    </a:ln>
                    <a:solidFill>
                      <a:srgbClr val="1A1A1A"/>
                    </a:solidFill>
                    <a:effectLst/>
                    <a:latin typeface="Arial" panose="020B0604020202020204" pitchFamily="34" charset="0"/>
                    <a:ea typeface="-apple-system"/>
                  </a:rPr>
                  <a:t>S</a:t>
                </a:r>
                <a:r>
                  <a:rPr kumimoji="0" lang="zh-CN" altLang="zh-CN" sz="1600" b="1" i="0" u="none" strike="noStrike" cap="none" normalizeH="0" baseline="0" dirty="0">
                    <a:ln>
                      <a:noFill/>
                    </a:ln>
                    <a:solidFill>
                      <a:srgbClr val="1A1A1A"/>
                    </a:solidFill>
                    <a:effectLst/>
                    <a:latin typeface="Arial" panose="020B0604020202020204" pitchFamily="34" charset="0"/>
                    <a:ea typeface="-apple-system"/>
                  </a:rPr>
                  <a:t>elf-attention </a:t>
                </a:r>
                <a:r>
                  <a:rPr kumimoji="0" lang="en-US" altLang="zh-CN" sz="1600" b="1" i="0" u="none" strike="noStrike" cap="none" normalizeH="0" baseline="0" dirty="0">
                    <a:ln>
                      <a:noFill/>
                    </a:ln>
                    <a:solidFill>
                      <a:srgbClr val="1A1A1A"/>
                    </a:solidFill>
                    <a:effectLst/>
                    <a:latin typeface="Arial" panose="020B0604020202020204" pitchFamily="34" charset="0"/>
                    <a:ea typeface="-apple-system"/>
                  </a:rPr>
                  <a:t>M</a:t>
                </a:r>
                <a:r>
                  <a:rPr kumimoji="0" lang="zh-CN" altLang="zh-CN" sz="1600" b="1" i="0" u="none" strike="noStrike" cap="none" normalizeH="0" baseline="0" dirty="0">
                    <a:ln>
                      <a:noFill/>
                    </a:ln>
                    <a:solidFill>
                      <a:srgbClr val="1A1A1A"/>
                    </a:solidFill>
                    <a:effectLst/>
                    <a:latin typeface="Arial" panose="020B0604020202020204" pitchFamily="34" charset="0"/>
                    <a:ea typeface="-apple-system"/>
                  </a:rPr>
                  <a:t>echanism</a:t>
                </a:r>
                <a:r>
                  <a:rPr kumimoji="0" lang="zh-CN" altLang="zh-CN" sz="1600" b="0" i="0" u="none" strike="noStrike" cap="none" normalizeH="0" baseline="0" dirty="0">
                    <a:ln>
                      <a:noFill/>
                    </a:ln>
                    <a:solidFill>
                      <a:srgbClr val="1A1A1A"/>
                    </a:solidFill>
                    <a:effectLst/>
                    <a:latin typeface="Arial" panose="020B0604020202020204" pitchFamily="34" charset="0"/>
                    <a:ea typeface="-apple-system"/>
                  </a:rPr>
                  <a:t>，用来进行self-attention。</a:t>
                </a:r>
              </a:p>
              <a:p>
                <a:pPr marL="0" marR="0" lvl="0" indent="0" algn="l" defTabSz="914400" rtl="0" eaLnBrk="0" fontAlgn="base" latinLnBrk="0" hangingPunct="0">
                  <a:lnSpc>
                    <a:spcPct val="100000"/>
                  </a:lnSpc>
                  <a:spcBef>
                    <a:spcPct val="0"/>
                  </a:spcBef>
                  <a:spcAft>
                    <a:spcPct val="0"/>
                  </a:spcAft>
                  <a:buClrTx/>
                  <a:buSzTx/>
                  <a:tabLst/>
                </a:pPr>
                <a:r>
                  <a:rPr kumimoji="0" lang="zh-CN" altLang="zh-CN" sz="2400" b="1" i="0" u="none" strike="noStrike" cap="none" normalizeH="0" baseline="0" dirty="0">
                    <a:ln>
                      <a:noFill/>
                    </a:ln>
                    <a:solidFill>
                      <a:schemeClr val="accent1">
                        <a:lumMod val="75000"/>
                      </a:schemeClr>
                    </a:solidFill>
                    <a:effectLst/>
                    <a:latin typeface="Arial" panose="020B0604020202020204" pitchFamily="34" charset="0"/>
                    <a:ea typeface="-apple-system"/>
                  </a:rPr>
                  <a:t>sub-layer-2</a:t>
                </a:r>
                <a:r>
                  <a:rPr kumimoji="0" lang="zh-CN" altLang="zh-CN" sz="2400" b="0" i="0" u="none" strike="noStrike" cap="none" normalizeH="0" baseline="0" dirty="0">
                    <a:ln>
                      <a:noFill/>
                    </a:ln>
                    <a:solidFill>
                      <a:schemeClr val="accent1">
                        <a:lumMod val="75000"/>
                      </a:schemeClr>
                    </a:solidFill>
                    <a:effectLst/>
                    <a:latin typeface="Arial" panose="020B0604020202020204" pitchFamily="34" charset="0"/>
                    <a:ea typeface="-apple-system"/>
                  </a:rPr>
                  <a:t>：</a:t>
                </a:r>
                <a:endParaRPr lang="en-US" altLang="zh-CN" sz="2400" dirty="0">
                  <a:solidFill>
                    <a:schemeClr val="accent1">
                      <a:lumMod val="75000"/>
                    </a:schemeClr>
                  </a:solidFill>
                  <a:ea typeface="-apple-system"/>
                </a:endParaRPr>
              </a:p>
              <a:p>
                <a:pPr marL="742950" lvl="1" indent="-285750">
                  <a:buFont typeface="Arial" panose="020B0604020202020204" pitchFamily="34" charset="0"/>
                  <a:buChar char="•"/>
                </a:pPr>
                <a:r>
                  <a:rPr kumimoji="0" lang="zh-CN" altLang="zh-CN" sz="1600" b="1" i="0" u="none" strike="noStrike" cap="none" normalizeH="0" baseline="0" dirty="0">
                    <a:ln>
                      <a:noFill/>
                    </a:ln>
                    <a:solidFill>
                      <a:srgbClr val="1A1A1A"/>
                    </a:solidFill>
                    <a:effectLst/>
                    <a:latin typeface="Arial" panose="020B0604020202020204" pitchFamily="34" charset="0"/>
                    <a:ea typeface="-apple-system"/>
                  </a:rPr>
                  <a:t>Position-wise Feed-forward Networks</a:t>
                </a:r>
                <a:r>
                  <a:rPr kumimoji="0" lang="zh-CN" altLang="zh-CN" sz="1600" b="0" i="0" u="none" strike="noStrike" cap="none" normalizeH="0" baseline="0" dirty="0">
                    <a:ln>
                      <a:noFill/>
                    </a:ln>
                    <a:solidFill>
                      <a:srgbClr val="1A1A1A"/>
                    </a:solidFill>
                    <a:effectLst/>
                    <a:latin typeface="Arial" panose="020B0604020202020204" pitchFamily="34" charset="0"/>
                    <a:ea typeface="-apple-system"/>
                  </a:rPr>
                  <a:t>，简单的全连接网络，对每个position的向量分别进行相同的操作，包括</a:t>
                </a:r>
                <a:r>
                  <a:rPr kumimoji="0" lang="zh-CN" altLang="zh-CN" sz="1600" i="0" u="none" strike="noStrike" cap="none" normalizeH="0" baseline="0" dirty="0">
                    <a:ln>
                      <a:noFill/>
                    </a:ln>
                    <a:solidFill>
                      <a:srgbClr val="C00000"/>
                    </a:solidFill>
                    <a:effectLst/>
                    <a:latin typeface="Arial" panose="020B0604020202020204" pitchFamily="34" charset="0"/>
                    <a:ea typeface="-apple-system"/>
                  </a:rPr>
                  <a:t>两个线性变换和一个ReLU激活输出</a:t>
                </a:r>
                <a:r>
                  <a:rPr kumimoji="0" lang="zh-CN" altLang="zh-CN" sz="1600" b="0" i="0" u="none" strike="noStrike" cap="none" normalizeH="0" baseline="0" dirty="0">
                    <a:ln>
                      <a:noFill/>
                    </a:ln>
                    <a:solidFill>
                      <a:srgbClr val="1A1A1A"/>
                    </a:solidFill>
                    <a:effectLst/>
                    <a:latin typeface="Arial" panose="020B0604020202020204" pitchFamily="34" charset="0"/>
                    <a:ea typeface="-apple-system"/>
                  </a:rPr>
                  <a:t>（输入输出层的维度都为512，中间层为2048）：</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chemeClr val="tx1"/>
                    </a:solidFill>
                    <a:effectLst/>
                    <a:latin typeface="Arial" panose="020B0604020202020204" pitchFamily="34" charset="0"/>
                  </a:rPr>
                  <a:t>  </a:t>
                </a:r>
                <a:r>
                  <a:rPr kumimoji="0" lang="zh-CN" altLang="zh-CN" sz="21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dirty="0">
                  <a:ln>
                    <a:noFill/>
                  </a:ln>
                  <a:solidFill>
                    <a:srgbClr val="1A1A1A"/>
                  </a:solidFill>
                  <a:effectLst/>
                  <a:latin typeface="Arial" panose="020B0604020202020204" pitchFamily="34" charset="0"/>
                  <a:ea typeface="-apple-system"/>
                </a:endParaRPr>
              </a:p>
              <a:p>
                <a:r>
                  <a:rPr kumimoji="0" lang="zh-CN" altLang="zh-CN" sz="1800" b="1" i="0" u="none" strike="noStrike" cap="none" normalizeH="0" baseline="0" dirty="0">
                    <a:ln>
                      <a:noFill/>
                    </a:ln>
                    <a:solidFill>
                      <a:schemeClr val="accent1">
                        <a:lumMod val="75000"/>
                      </a:schemeClr>
                    </a:solidFill>
                    <a:effectLst/>
                    <a:latin typeface="Arial" panose="020B0604020202020204" pitchFamily="34" charset="0"/>
                    <a:ea typeface="-apple-system"/>
                  </a:rPr>
                  <a:t>每个sub-layer都使用了残差网络</a:t>
                </a:r>
                <a:r>
                  <a:rPr kumimoji="0" lang="en-US" altLang="zh-CN" sz="1800" b="1" i="0" u="none" strike="noStrike" cap="none" normalizeH="0" baseline="0" dirty="0">
                    <a:ln>
                      <a:noFill/>
                    </a:ln>
                    <a:solidFill>
                      <a:schemeClr val="accent1">
                        <a:lumMod val="75000"/>
                      </a:schemeClr>
                    </a:solidFill>
                    <a:effectLst/>
                    <a:latin typeface="Arial" panose="020B0604020202020204" pitchFamily="34" charset="0"/>
                    <a:ea typeface="-apple-system"/>
                  </a:rPr>
                  <a:t>,</a:t>
                </a:r>
                <a:r>
                  <a:rPr lang="zh-CN" altLang="en-US" b="1" dirty="0">
                    <a:solidFill>
                      <a:schemeClr val="accent1">
                        <a:lumMod val="75000"/>
                      </a:schemeClr>
                    </a:solidFill>
                  </a:rPr>
                  <a:t>解决深度学习中的退化问题</a:t>
                </a:r>
                <a:r>
                  <a:rPr kumimoji="0" lang="zh-CN" altLang="zh-CN" sz="1800" b="1" i="0" u="none" strike="noStrike" cap="none" normalizeH="0" baseline="0" dirty="0">
                    <a:ln>
                      <a:noFill/>
                    </a:ln>
                    <a:solidFill>
                      <a:schemeClr val="accent1">
                        <a:lumMod val="75000"/>
                      </a:schemeClr>
                    </a:solidFill>
                    <a:effectLst/>
                    <a:latin typeface="Arial" panose="020B0604020202020204" pitchFamily="34" charset="0"/>
                    <a:ea typeface="-apple-system"/>
                  </a:rPr>
                  <a:t>：</a:t>
                </a:r>
                <a:endParaRPr kumimoji="0" lang="en-US" altLang="zh-CN" sz="1800" b="1" i="0" u="none" strike="noStrike" cap="none" normalizeH="0" baseline="0" dirty="0">
                  <a:ln>
                    <a:noFill/>
                  </a:ln>
                  <a:solidFill>
                    <a:schemeClr val="accent1">
                      <a:lumMod val="75000"/>
                    </a:schemeClr>
                  </a:solidFill>
                  <a:effectLst/>
                  <a:latin typeface="Arial" panose="020B0604020202020204" pitchFamily="34" charset="0"/>
                  <a:ea typeface="-apple-system"/>
                </a:endParaRPr>
              </a:p>
              <a:p>
                <a:pPr marL="0" marR="0" lvl="0" indent="0" algn="ctr" defTabSz="914400" rtl="0" eaLnBrk="0" fontAlgn="base" latinLnBrk="0" hangingPunct="0">
                  <a:lnSpc>
                    <a:spcPct val="100000"/>
                  </a:lnSpc>
                  <a:spcBef>
                    <a:spcPct val="0"/>
                  </a:spcBef>
                  <a:spcAft>
                    <a:spcPct val="0"/>
                  </a:spcAft>
                  <a:buClrTx/>
                  <a:buSzTx/>
                  <a:buFontTx/>
                  <a:buNone/>
                  <a:tabLst/>
                </a:pPr>
                <a14:m>
                  <m:oMath xmlns:m="http://schemas.openxmlformats.org/officeDocument/2006/math">
                    <m:r>
                      <a:rPr kumimoji="0" lang="en-US" altLang="zh-CN" sz="1800" b="0" i="1" u="none" strike="noStrike" cap="none" normalizeH="0" baseline="0" smtClean="0">
                        <a:ln>
                          <a:noFill/>
                        </a:ln>
                        <a:solidFill>
                          <a:srgbClr val="1A1A1A"/>
                        </a:solidFill>
                        <a:effectLst/>
                        <a:latin typeface="Cambria Math" panose="02040503050406030204" pitchFamily="18" charset="0"/>
                        <a:ea typeface="-apple-system"/>
                      </a:rPr>
                      <m:t>𝐿</m:t>
                    </m:r>
                    <m:r>
                      <m:rPr>
                        <m:sty m:val="p"/>
                      </m:rPr>
                      <a:rPr lang="en-US" altLang="zh-CN" i="1">
                        <a:solidFill>
                          <a:srgbClr val="1A1A1A"/>
                        </a:solidFill>
                        <a:latin typeface="Cambria Math" panose="02040503050406030204" pitchFamily="18" charset="0"/>
                        <a:ea typeface="-apple-system"/>
                      </a:rPr>
                      <m:t>ay</m:t>
                    </m:r>
                    <m:r>
                      <a:rPr lang="en-US" altLang="zh-CN" b="0" i="1" smtClean="0">
                        <a:solidFill>
                          <a:srgbClr val="1A1A1A"/>
                        </a:solidFill>
                        <a:latin typeface="Cambria Math" panose="02040503050406030204" pitchFamily="18" charset="0"/>
                        <a:ea typeface="-apple-system"/>
                      </a:rPr>
                      <m:t>𝑒𝑟𝑁𝑜𝑟𝑚</m:t>
                    </m:r>
                    <m:r>
                      <a:rPr lang="en-US" altLang="zh-CN" b="0" i="1" smtClean="0">
                        <a:solidFill>
                          <a:srgbClr val="1A1A1A"/>
                        </a:solidFill>
                        <a:latin typeface="Cambria Math" panose="02040503050406030204" pitchFamily="18" charset="0"/>
                        <a:ea typeface="-apple-system"/>
                      </a:rPr>
                      <m:t>(</m:t>
                    </m:r>
                    <m:r>
                      <a:rPr lang="en-US" altLang="zh-CN" b="0" i="1" smtClean="0">
                        <a:solidFill>
                          <a:srgbClr val="1A1A1A"/>
                        </a:solidFill>
                        <a:latin typeface="Cambria Math" panose="02040503050406030204" pitchFamily="18" charset="0"/>
                        <a:ea typeface="-apple-system"/>
                      </a:rPr>
                      <m:t>𝑋</m:t>
                    </m:r>
                    <m:r>
                      <a:rPr lang="en-US" altLang="zh-CN" b="0" i="1" smtClean="0">
                        <a:solidFill>
                          <a:srgbClr val="1A1A1A"/>
                        </a:solidFill>
                        <a:latin typeface="Cambria Math" panose="02040503050406030204" pitchFamily="18" charset="0"/>
                        <a:ea typeface="-apple-system"/>
                      </a:rPr>
                      <m:t>+</m:t>
                    </m:r>
                    <m:r>
                      <a:rPr lang="en-US" altLang="zh-CN" b="0" i="1" smtClean="0">
                        <a:solidFill>
                          <a:srgbClr val="1A1A1A"/>
                        </a:solidFill>
                        <a:latin typeface="Cambria Math" panose="02040503050406030204" pitchFamily="18" charset="0"/>
                        <a:ea typeface="-apple-system"/>
                      </a:rPr>
                      <m:t>𝑠𝑢𝑏𝑙𝑎𝑦𝑒𝑟</m:t>
                    </m:r>
                    <m:d>
                      <m:dPr>
                        <m:ctrlPr>
                          <a:rPr lang="en-US" altLang="zh-CN" b="0" i="1" smtClean="0">
                            <a:solidFill>
                              <a:srgbClr val="1A1A1A"/>
                            </a:solidFill>
                            <a:latin typeface="Cambria Math" panose="02040503050406030204" pitchFamily="18" charset="0"/>
                            <a:ea typeface="-apple-system"/>
                          </a:rPr>
                        </m:ctrlPr>
                      </m:dPr>
                      <m:e>
                        <m:r>
                          <a:rPr lang="en-US" altLang="zh-CN" b="0" i="1" smtClean="0">
                            <a:solidFill>
                              <a:srgbClr val="1A1A1A"/>
                            </a:solidFill>
                            <a:latin typeface="Cambria Math" panose="02040503050406030204" pitchFamily="18" charset="0"/>
                            <a:ea typeface="-apple-system"/>
                          </a:rPr>
                          <m:t>𝑋</m:t>
                        </m:r>
                      </m:e>
                    </m:d>
                    <m:r>
                      <a:rPr lang="en-US" altLang="zh-CN" b="0" i="1" smtClean="0">
                        <a:solidFill>
                          <a:srgbClr val="1A1A1A"/>
                        </a:solidFill>
                        <a:latin typeface="Cambria Math" panose="02040503050406030204" pitchFamily="18" charset="0"/>
                        <a:ea typeface="-apple-system"/>
                      </a:rPr>
                      <m:t>)</m:t>
                    </m:r>
                  </m:oMath>
                </a14:m>
                <a:r>
                  <a:rPr kumimoji="0" lang="zh-CN" altLang="zh-CN" sz="1800" b="0" i="0" u="none" strike="noStrike" cap="none" normalizeH="0" baseline="0" dirty="0">
                    <a:ln>
                      <a:noFill/>
                    </a:ln>
                    <a:solidFill>
                      <a:srgbClr val="1A1A1A"/>
                    </a:solidFill>
                    <a:effectLst/>
                    <a:latin typeface="Arial" panose="020B0604020202020204" pitchFamily="34" charset="0"/>
                    <a:ea typeface="-apple-system"/>
                  </a:rPr>
                  <a:t>   </a:t>
                </a:r>
                <a:r>
                  <a:rPr kumimoji="0" lang="zh-CN" altLang="zh-CN" sz="1900" b="0" i="0" u="none" strike="noStrike" cap="none" normalizeH="0" baseline="0" dirty="0">
                    <a:ln>
                      <a:noFill/>
                    </a:ln>
                    <a:solidFill>
                      <a:srgbClr val="1A1A1A"/>
                    </a:solidFill>
                    <a:effectLst/>
                    <a:latin typeface="Arial" panose="020B0604020202020204" pitchFamily="34" charset="0"/>
                    <a:ea typeface="-apple-system"/>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mc:Choice>
        <mc:Fallback xmlns="">
          <p:sp>
            <p:nvSpPr>
              <p:cNvPr id="6" name="Rectangle 1">
                <a:extLst>
                  <a:ext uri="{FF2B5EF4-FFF2-40B4-BE49-F238E27FC236}">
                    <a16:creationId xmlns:a16="http://schemas.microsoft.com/office/drawing/2014/main" id="{FBABA4AA-E184-4635-AE17-85FBDAFA1781}"/>
                  </a:ext>
                </a:extLst>
              </p:cNvPr>
              <p:cNvSpPr>
                <a:spLocks noRot="1" noChangeAspect="1" noMove="1" noResize="1" noEditPoints="1" noAdjustHandles="1" noChangeArrowheads="1" noChangeShapeType="1" noTextEdit="1"/>
              </p:cNvSpPr>
              <p:nvPr/>
            </p:nvSpPr>
            <p:spPr bwMode="auto">
              <a:xfrm>
                <a:off x="6566020" y="1277313"/>
                <a:ext cx="5069036" cy="4357462"/>
              </a:xfrm>
              <a:prstGeom prst="rect">
                <a:avLst/>
              </a:prstGeom>
              <a:blipFill>
                <a:blip r:embed="rId4"/>
                <a:stretch>
                  <a:fillRect l="-3606" r="-1202"/>
                </a:stretch>
              </a:blipFill>
              <a:ln>
                <a:noFill/>
              </a:ln>
              <a:effectLst/>
            </p:spPr>
            <p:txBody>
              <a:bodyPr/>
              <a:lstStyle/>
              <a:p>
                <a:r>
                  <a:rPr lang="zh-CN" altLang="en-US">
                    <a:noFill/>
                  </a:rPr>
                  <a:t> </a:t>
                </a:r>
              </a:p>
            </p:txBody>
          </p:sp>
        </mc:Fallback>
      </mc:AlternateContent>
      <p:pic>
        <p:nvPicPr>
          <p:cNvPr id="1026" name="Picture 2" descr="https://pic3.zhimg.com/80/v2-5236351e3efd93d567ac1fceea7716ee_hd.png">
            <a:extLst>
              <a:ext uri="{FF2B5EF4-FFF2-40B4-BE49-F238E27FC236}">
                <a16:creationId xmlns:a16="http://schemas.microsoft.com/office/drawing/2014/main" id="{19AD1B8C-5BB8-4752-865E-3809123F8E4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26834" y="3981584"/>
            <a:ext cx="3747407" cy="485775"/>
          </a:xfrm>
          <a:prstGeom prst="rect">
            <a:avLst/>
          </a:prstGeom>
          <a:noFill/>
          <a:extLst>
            <a:ext uri="{909E8E84-426E-40DD-AFC4-6F175D3DCCD1}">
              <a14:hiddenFill xmlns:a14="http://schemas.microsoft.com/office/drawing/2010/main">
                <a:solidFill>
                  <a:srgbClr val="FFFFFF"/>
                </a:solidFill>
              </a14:hiddenFill>
            </a:ext>
          </a:extLst>
        </p:spPr>
      </p:pic>
      <p:sp>
        <p:nvSpPr>
          <p:cNvPr id="7" name="AutoShape 3" descr="[公式]">
            <a:extLst>
              <a:ext uri="{FF2B5EF4-FFF2-40B4-BE49-F238E27FC236}">
                <a16:creationId xmlns:a16="http://schemas.microsoft.com/office/drawing/2014/main" id="{7F886CFA-453A-4E3A-93DB-DC81F04FF4E3}"/>
              </a:ext>
            </a:extLst>
          </p:cNvPr>
          <p:cNvSpPr>
            <a:spLocks noChangeAspect="1" noChangeArrowheads="1"/>
          </p:cNvSpPr>
          <p:nvPr/>
        </p:nvSpPr>
        <p:spPr bwMode="auto">
          <a:xfrm>
            <a:off x="4187825" y="347597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6838339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7B23EB-BD76-430F-A496-43811A1235D3}"/>
              </a:ext>
            </a:extLst>
          </p:cNvPr>
          <p:cNvSpPr>
            <a:spLocks noGrp="1"/>
          </p:cNvSpPr>
          <p:nvPr>
            <p:ph type="title"/>
          </p:nvPr>
        </p:nvSpPr>
        <p:spPr/>
        <p:txBody>
          <a:bodyPr/>
          <a:lstStyle/>
          <a:p>
            <a:r>
              <a:rPr lang="en-US" altLang="zh-CN" dirty="0"/>
              <a:t>2.3 </a:t>
            </a:r>
            <a:r>
              <a:rPr lang="en-US" altLang="zh-CN" sz="2800" i="0" kern="1200" dirty="0">
                <a:solidFill>
                  <a:schemeClr val="tx1"/>
                </a:solidFill>
                <a:effectLst/>
              </a:rPr>
              <a:t>Multi-head Self-Attention Mechanism</a:t>
            </a:r>
            <a:r>
              <a:rPr lang="zh-CN" altLang="en-US" sz="2800" i="0" kern="1200" dirty="0">
                <a:solidFill>
                  <a:schemeClr val="tx1"/>
                </a:solidFill>
                <a:effectLst/>
              </a:rPr>
              <a:t>计算过程</a:t>
            </a:r>
            <a:endParaRPr lang="zh-CN" altLang="en-US" dirty="0"/>
          </a:p>
        </p:txBody>
      </p:sp>
      <p:sp>
        <p:nvSpPr>
          <p:cNvPr id="3" name="灯片编号占位符 2">
            <a:extLst>
              <a:ext uri="{FF2B5EF4-FFF2-40B4-BE49-F238E27FC236}">
                <a16:creationId xmlns:a16="http://schemas.microsoft.com/office/drawing/2014/main" id="{5606149B-BB83-4048-BAE5-86ACAB57BF3C}"/>
              </a:ext>
            </a:extLst>
          </p:cNvPr>
          <p:cNvSpPr>
            <a:spLocks noGrp="1"/>
          </p:cNvSpPr>
          <p:nvPr>
            <p:ph type="sldNum" sz="quarter" idx="12"/>
          </p:nvPr>
        </p:nvSpPr>
        <p:spPr/>
        <p:txBody>
          <a:bodyPr/>
          <a:lstStyle/>
          <a:p>
            <a:fld id="{5DD3DB80-B894-403A-B48E-6FDC1A72010E}" type="slidenum">
              <a:rPr lang="zh-CN" altLang="en-US" smtClean="0"/>
              <a:pPr/>
              <a:t>22</a:t>
            </a:fld>
            <a:endParaRPr lang="zh-CN" altLang="en-US"/>
          </a:p>
        </p:txBody>
      </p:sp>
      <p:pic>
        <p:nvPicPr>
          <p:cNvPr id="4" name="图片 3">
            <a:extLst>
              <a:ext uri="{FF2B5EF4-FFF2-40B4-BE49-F238E27FC236}">
                <a16:creationId xmlns:a16="http://schemas.microsoft.com/office/drawing/2014/main" id="{88E88BAA-9B99-4535-9A68-281D67A8119F}"/>
              </a:ext>
            </a:extLst>
          </p:cNvPr>
          <p:cNvPicPr>
            <a:picLocks noChangeAspect="1"/>
          </p:cNvPicPr>
          <p:nvPr/>
        </p:nvPicPr>
        <p:blipFill>
          <a:blip r:embed="rId3"/>
          <a:stretch>
            <a:fillRect/>
          </a:stretch>
        </p:blipFill>
        <p:spPr>
          <a:xfrm>
            <a:off x="520938" y="1123950"/>
            <a:ext cx="11300729" cy="5450393"/>
          </a:xfrm>
          <a:prstGeom prst="rect">
            <a:avLst/>
          </a:prstGeom>
        </p:spPr>
      </p:pic>
      <p:sp>
        <p:nvSpPr>
          <p:cNvPr id="5" name="矩形 4">
            <a:extLst>
              <a:ext uri="{FF2B5EF4-FFF2-40B4-BE49-F238E27FC236}">
                <a16:creationId xmlns:a16="http://schemas.microsoft.com/office/drawing/2014/main" id="{7A576F4C-67CB-4810-AB53-9A306253B800}"/>
              </a:ext>
            </a:extLst>
          </p:cNvPr>
          <p:cNvSpPr/>
          <p:nvPr/>
        </p:nvSpPr>
        <p:spPr>
          <a:xfrm>
            <a:off x="1097280" y="1452282"/>
            <a:ext cx="2280621" cy="9251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0D910DCD-D21D-4423-B828-FF292BBE96F4}"/>
              </a:ext>
            </a:extLst>
          </p:cNvPr>
          <p:cNvSpPr/>
          <p:nvPr/>
        </p:nvSpPr>
        <p:spPr>
          <a:xfrm>
            <a:off x="2423710" y="1452283"/>
            <a:ext cx="1740665" cy="9251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6C784EAB-70C5-4624-98D1-856EFD8D0440}"/>
              </a:ext>
            </a:extLst>
          </p:cNvPr>
          <p:cNvSpPr/>
          <p:nvPr/>
        </p:nvSpPr>
        <p:spPr>
          <a:xfrm>
            <a:off x="4241493" y="1529400"/>
            <a:ext cx="1619480" cy="261294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3CFFDE51-BAED-4489-8A2F-A7A5A0AF4139}"/>
              </a:ext>
            </a:extLst>
          </p:cNvPr>
          <p:cNvSpPr/>
          <p:nvPr/>
        </p:nvSpPr>
        <p:spPr>
          <a:xfrm>
            <a:off x="5280673" y="1692871"/>
            <a:ext cx="1351481" cy="4234204"/>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45E5BAD1-3137-41CB-9232-781C18DFA353}"/>
              </a:ext>
            </a:extLst>
          </p:cNvPr>
          <p:cNvSpPr/>
          <p:nvPr/>
        </p:nvSpPr>
        <p:spPr>
          <a:xfrm>
            <a:off x="6724565" y="1697250"/>
            <a:ext cx="1582154" cy="435221"/>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B70C3DE3-BCA9-4D02-A16C-22156A636844}"/>
              </a:ext>
            </a:extLst>
          </p:cNvPr>
          <p:cNvSpPr/>
          <p:nvPr/>
        </p:nvSpPr>
        <p:spPr>
          <a:xfrm>
            <a:off x="5280673" y="992415"/>
            <a:ext cx="953183" cy="435221"/>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54069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1" nodeType="clickEffect">
                                  <p:stCondLst>
                                    <p:cond delay="0"/>
                                  </p:stCondLst>
                                  <p:childTnLst>
                                    <p:set>
                                      <p:cBhvr>
                                        <p:cTn id="11" dur="1" fill="hold">
                                          <p:stCondLst>
                                            <p:cond delay="0"/>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7"/>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xit" presetSubtype="0" fill="hold" grpId="1" nodeType="clickEffect">
                                  <p:stCondLst>
                                    <p:cond delay="0"/>
                                  </p:stCondLst>
                                  <p:childTnLst>
                                    <p:set>
                                      <p:cBhvr>
                                        <p:cTn id="29" dur="1" fill="hold">
                                          <p:stCondLst>
                                            <p:cond delay="0"/>
                                          </p:stCondLst>
                                        </p:cTn>
                                        <p:tgtEl>
                                          <p:spTgt spid="8"/>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1" nodeType="clickEffect">
                                  <p:stCondLst>
                                    <p:cond delay="0"/>
                                  </p:stCondLst>
                                  <p:childTnLst>
                                    <p:set>
                                      <p:cBhvr>
                                        <p:cTn id="38" dur="1" fill="hold">
                                          <p:stCondLst>
                                            <p:cond delay="0"/>
                                          </p:stCondLst>
                                        </p:cTn>
                                        <p:tgtEl>
                                          <p:spTgt spid="9"/>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xit" presetSubtype="0" fill="hold" grpId="1" nodeType="clickEffect">
                                  <p:stCondLst>
                                    <p:cond delay="0"/>
                                  </p:stCondLst>
                                  <p:childTnLst>
                                    <p:set>
                                      <p:cBhvr>
                                        <p:cTn id="47" dur="1" fill="hold">
                                          <p:stCondLst>
                                            <p:cond delay="0"/>
                                          </p:stCondLst>
                                        </p:cTn>
                                        <p:tgtEl>
                                          <p:spTgt spid="10"/>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500"/>
                                        <p:tgtEl>
                                          <p:spTgt spid="11"/>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grpId="1" nodeType="clickEffect">
                                  <p:stCondLst>
                                    <p:cond delay="0"/>
                                  </p:stCondLst>
                                  <p:childTnLst>
                                    <p:set>
                                      <p:cBhvr>
                                        <p:cTn id="56"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P spid="8" grpId="0" animBg="1"/>
      <p:bldP spid="8" grpId="1" animBg="1"/>
      <p:bldP spid="9" grpId="0" animBg="1"/>
      <p:bldP spid="9" grpId="1" animBg="1"/>
      <p:bldP spid="10" grpId="0" animBg="1"/>
      <p:bldP spid="10" grpId="1" animBg="1"/>
      <p:bldP spid="11" grpId="0" animBg="1"/>
      <p:bldP spid="11"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15A382-7622-4B9B-99CA-8D362197056D}"/>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2.4 </a:t>
            </a:r>
            <a:r>
              <a:rPr lang="zh-CN" altLang="en-US" sz="2800" b="1" kern="1200" dirty="0">
                <a:solidFill>
                  <a:schemeClr val="tx1"/>
                </a:solidFill>
                <a:effectLst/>
                <a:latin typeface="+mj-lt"/>
                <a:ea typeface="+mj-ea"/>
                <a:cs typeface="+mj-cs"/>
              </a:rPr>
              <a:t>组合：</a:t>
            </a:r>
            <a:r>
              <a:rPr lang="en-US" altLang="zh-CN" sz="2800" b="1" kern="1200" dirty="0">
                <a:solidFill>
                  <a:schemeClr val="tx1"/>
                </a:solidFill>
                <a:effectLst/>
                <a:latin typeface="+mj-lt"/>
                <a:ea typeface="+mj-ea"/>
                <a:cs typeface="+mj-cs"/>
              </a:rPr>
              <a:t>Hierarchical Attention</a:t>
            </a:r>
            <a:endParaRPr lang="zh-CN" altLang="zh-CN" dirty="0">
              <a:effectLst/>
            </a:endParaRPr>
          </a:p>
        </p:txBody>
      </p:sp>
      <p:sp>
        <p:nvSpPr>
          <p:cNvPr id="4" name="灯片编号占位符 3">
            <a:extLst>
              <a:ext uri="{FF2B5EF4-FFF2-40B4-BE49-F238E27FC236}">
                <a16:creationId xmlns:a16="http://schemas.microsoft.com/office/drawing/2014/main" id="{F5C3DEA1-B429-44AF-B4EB-420ADEAEA987}"/>
              </a:ext>
            </a:extLst>
          </p:cNvPr>
          <p:cNvSpPr>
            <a:spLocks noGrp="1"/>
          </p:cNvSpPr>
          <p:nvPr>
            <p:ph type="sldNum" sz="quarter" idx="12"/>
          </p:nvPr>
        </p:nvSpPr>
        <p:spPr/>
        <p:txBody>
          <a:bodyPr/>
          <a:lstStyle/>
          <a:p>
            <a:fld id="{5DD3DB80-B894-403A-B48E-6FDC1A72010E}" type="slidenum">
              <a:rPr lang="zh-CN" altLang="en-US" smtClean="0"/>
              <a:pPr/>
              <a:t>23</a:t>
            </a:fld>
            <a:endParaRPr lang="zh-CN" altLang="en-US"/>
          </a:p>
        </p:txBody>
      </p:sp>
      <p:sp>
        <p:nvSpPr>
          <p:cNvPr id="6" name="í$ḷïďè">
            <a:extLst>
              <a:ext uri="{FF2B5EF4-FFF2-40B4-BE49-F238E27FC236}">
                <a16:creationId xmlns:a16="http://schemas.microsoft.com/office/drawing/2014/main" id="{7FE02EB2-C580-4DBA-A17E-46E66D79879B}"/>
              </a:ext>
            </a:extLst>
          </p:cNvPr>
          <p:cNvSpPr/>
          <p:nvPr/>
        </p:nvSpPr>
        <p:spPr bwMode="auto">
          <a:xfrm>
            <a:off x="885826" y="1749247"/>
            <a:ext cx="6096000" cy="3765906"/>
          </a:xfrm>
          <a:prstGeom prst="rect">
            <a:avLst/>
          </a:prstGeom>
          <a:solidFill>
            <a:schemeClr val="tx2">
              <a:lumMod val="20000"/>
              <a:lumOff val="80000"/>
            </a:schemeClr>
          </a:solidFill>
          <a:ln w="57150">
            <a:solidFill>
              <a:schemeClr val="bg1"/>
            </a:solidFill>
            <a:round/>
            <a:headEnd/>
            <a:tailEnd/>
          </a:ln>
          <a:effectLst/>
        </p:spPr>
        <p:txBody>
          <a:bodyPr vert="horz" wrap="square" lIns="91440" tIns="45720" rIns="91440" bIns="1440000" anchor="b" anchorCtr="1" compatLnSpc="1">
            <a:prstTxWarp prst="textNoShape">
              <a:avLst/>
            </a:prstTxWarp>
            <a:normAutofit/>
          </a:bodyPr>
          <a:lstStyle/>
          <a:p>
            <a:pPr algn="ctr">
              <a:lnSpc>
                <a:spcPct val="120000"/>
              </a:lnSpc>
            </a:pPr>
            <a:endParaRPr lang="zh-CN" altLang="en-US" sz="1000" dirty="0">
              <a:solidFill>
                <a:schemeClr val="tx1">
                  <a:lumMod val="85000"/>
                  <a:lumOff val="15000"/>
                </a:schemeClr>
              </a:solidFill>
            </a:endParaRPr>
          </a:p>
        </p:txBody>
      </p:sp>
      <p:pic>
        <p:nvPicPr>
          <p:cNvPr id="42" name="图片 41">
            <a:extLst>
              <a:ext uri="{FF2B5EF4-FFF2-40B4-BE49-F238E27FC236}">
                <a16:creationId xmlns:a16="http://schemas.microsoft.com/office/drawing/2014/main" id="{ED5A05C7-6851-497A-B1A7-0F9B2C4542E6}"/>
              </a:ext>
            </a:extLst>
          </p:cNvPr>
          <p:cNvPicPr>
            <a:picLocks noChangeAspect="1"/>
          </p:cNvPicPr>
          <p:nvPr/>
        </p:nvPicPr>
        <p:blipFill rotWithShape="1">
          <a:blip r:embed="rId3"/>
          <a:srcRect l="5825" b="24138"/>
          <a:stretch/>
        </p:blipFill>
        <p:spPr>
          <a:xfrm>
            <a:off x="0" y="0"/>
            <a:ext cx="3657951" cy="622169"/>
          </a:xfrm>
          <a:prstGeom prst="rect">
            <a:avLst/>
          </a:prstGeom>
        </p:spPr>
      </p:pic>
      <p:pic>
        <p:nvPicPr>
          <p:cNvPr id="43" name="图片 42">
            <a:extLst>
              <a:ext uri="{FF2B5EF4-FFF2-40B4-BE49-F238E27FC236}">
                <a16:creationId xmlns:a16="http://schemas.microsoft.com/office/drawing/2014/main" id="{50DF3BE2-3410-4CFF-897E-02914161D9FA}"/>
              </a:ext>
            </a:extLst>
          </p:cNvPr>
          <p:cNvPicPr>
            <a:picLocks noChangeAspect="1"/>
          </p:cNvPicPr>
          <p:nvPr/>
        </p:nvPicPr>
        <p:blipFill>
          <a:blip r:embed="rId4"/>
          <a:stretch>
            <a:fillRect/>
          </a:stretch>
        </p:blipFill>
        <p:spPr>
          <a:xfrm>
            <a:off x="6448424" y="1225550"/>
            <a:ext cx="4857750" cy="5324475"/>
          </a:xfrm>
          <a:prstGeom prst="rect">
            <a:avLst/>
          </a:prstGeom>
        </p:spPr>
      </p:pic>
      <p:sp>
        <p:nvSpPr>
          <p:cNvPr id="44" name="矩形 43">
            <a:extLst>
              <a:ext uri="{FF2B5EF4-FFF2-40B4-BE49-F238E27FC236}">
                <a16:creationId xmlns:a16="http://schemas.microsoft.com/office/drawing/2014/main" id="{A90A13D5-9FE9-41EE-9CE0-BF985DE863D4}"/>
              </a:ext>
            </a:extLst>
          </p:cNvPr>
          <p:cNvSpPr/>
          <p:nvPr/>
        </p:nvSpPr>
        <p:spPr>
          <a:xfrm>
            <a:off x="885826" y="1902560"/>
            <a:ext cx="5746749" cy="3459280"/>
          </a:xfrm>
          <a:prstGeom prst="rect">
            <a:avLst/>
          </a:prstGeom>
        </p:spPr>
        <p:txBody>
          <a:bodyPr wrap="square">
            <a:spAutoFit/>
          </a:bodyPr>
          <a:lstStyle/>
          <a:p>
            <a:pPr>
              <a:lnSpc>
                <a:spcPct val="150000"/>
              </a:lnSpc>
            </a:pPr>
            <a:r>
              <a:rPr lang="en-US" altLang="zh-CN" sz="2000" b="1" dirty="0">
                <a:solidFill>
                  <a:schemeClr val="accent1">
                    <a:lumMod val="75000"/>
                  </a:schemeClr>
                </a:solidFill>
              </a:rPr>
              <a:t>《Hierarchical Attention Networks for Document Classification》, </a:t>
            </a:r>
            <a:r>
              <a:rPr lang="en-US" altLang="zh-CN" sz="2000" b="1" dirty="0" err="1">
                <a:solidFill>
                  <a:schemeClr val="accent1">
                    <a:lumMod val="75000"/>
                  </a:schemeClr>
                </a:solidFill>
              </a:rPr>
              <a:t>Zichao</a:t>
            </a:r>
            <a:r>
              <a:rPr lang="en-US" altLang="zh-CN" sz="2000" b="1" dirty="0">
                <a:solidFill>
                  <a:schemeClr val="accent1">
                    <a:lumMod val="75000"/>
                  </a:schemeClr>
                </a:solidFill>
              </a:rPr>
              <a:t> Yang</a:t>
            </a:r>
            <a:r>
              <a:rPr lang="zh-CN" altLang="en-US" sz="2000" b="1" dirty="0">
                <a:solidFill>
                  <a:schemeClr val="accent1">
                    <a:lumMod val="75000"/>
                  </a:schemeClr>
                </a:solidFill>
              </a:rPr>
              <a:t>等</a:t>
            </a:r>
            <a:endParaRPr lang="en-US" altLang="zh-CN" sz="2000" b="1" dirty="0">
              <a:solidFill>
                <a:schemeClr val="accent1">
                  <a:lumMod val="75000"/>
                </a:schemeClr>
              </a:solidFill>
            </a:endParaRPr>
          </a:p>
          <a:p>
            <a:pPr marL="742950" lvl="1" indent="-285750">
              <a:lnSpc>
                <a:spcPct val="150000"/>
              </a:lnSpc>
              <a:buFont typeface="Wingdings" panose="05000000000000000000" pitchFamily="2" charset="2"/>
              <a:buChar char="l"/>
            </a:pPr>
            <a:r>
              <a:rPr lang="zh-CN" altLang="en-US" dirty="0"/>
              <a:t>用于文档分类</a:t>
            </a:r>
            <a:endParaRPr lang="en-US" altLang="zh-CN" dirty="0"/>
          </a:p>
          <a:p>
            <a:pPr marL="742950" lvl="1" indent="-285750">
              <a:lnSpc>
                <a:spcPct val="150000"/>
              </a:lnSpc>
              <a:buFont typeface="Wingdings" panose="05000000000000000000" pitchFamily="2" charset="2"/>
              <a:buChar char="l"/>
            </a:pPr>
            <a:r>
              <a:rPr lang="zh-CN" altLang="en-US" dirty="0"/>
              <a:t>构建了两个层次的</a:t>
            </a:r>
            <a:r>
              <a:rPr lang="en-US" altLang="zh-CN" dirty="0"/>
              <a:t>Attention Mechanism:</a:t>
            </a:r>
          </a:p>
          <a:p>
            <a:pPr marL="1200150" lvl="2" indent="-285750">
              <a:lnSpc>
                <a:spcPct val="150000"/>
              </a:lnSpc>
              <a:buClr>
                <a:schemeClr val="accent1">
                  <a:lumMod val="75000"/>
                </a:schemeClr>
              </a:buClr>
              <a:buFont typeface="Wingdings" panose="05000000000000000000" pitchFamily="2" charset="2"/>
              <a:buChar char="Ø"/>
            </a:pPr>
            <a:r>
              <a:rPr lang="zh-CN" altLang="en-US" dirty="0"/>
              <a:t>第一个层次是对句子中每个词的</a:t>
            </a:r>
            <a:r>
              <a:rPr lang="en-US" altLang="zh-CN" dirty="0"/>
              <a:t>attention</a:t>
            </a:r>
            <a:r>
              <a:rPr lang="zh-CN" altLang="en-US" dirty="0"/>
              <a:t>，即</a:t>
            </a:r>
            <a:r>
              <a:rPr lang="en-US" altLang="zh-CN" dirty="0"/>
              <a:t>word attention</a:t>
            </a:r>
            <a:r>
              <a:rPr lang="zh-CN" altLang="en-US" dirty="0"/>
              <a:t>；</a:t>
            </a:r>
            <a:endParaRPr lang="en-US" altLang="zh-CN" dirty="0"/>
          </a:p>
          <a:p>
            <a:pPr marL="1200150" lvl="2" indent="-285750">
              <a:lnSpc>
                <a:spcPct val="150000"/>
              </a:lnSpc>
              <a:buClr>
                <a:schemeClr val="accent1">
                  <a:lumMod val="75000"/>
                </a:schemeClr>
              </a:buClr>
              <a:buFont typeface="Wingdings" panose="05000000000000000000" pitchFamily="2" charset="2"/>
              <a:buChar char="Ø"/>
            </a:pPr>
            <a:r>
              <a:rPr lang="zh-CN" altLang="en-US" dirty="0"/>
              <a:t>第二个层次是针对文档中每个句子的</a:t>
            </a:r>
            <a:r>
              <a:rPr lang="en-US" altLang="zh-CN" dirty="0"/>
              <a:t>attention</a:t>
            </a:r>
            <a:r>
              <a:rPr lang="zh-CN" altLang="en-US" dirty="0"/>
              <a:t>，即</a:t>
            </a:r>
            <a:r>
              <a:rPr lang="en-US" altLang="zh-CN" dirty="0"/>
              <a:t>sentence attention.</a:t>
            </a:r>
            <a:endParaRPr lang="zh-CN" altLang="en-US" dirty="0"/>
          </a:p>
        </p:txBody>
      </p:sp>
    </p:spTree>
    <p:extLst>
      <p:ext uri="{BB962C8B-B14F-4D97-AF65-F5344CB8AC3E}">
        <p14:creationId xmlns:p14="http://schemas.microsoft.com/office/powerpoint/2010/main" val="32149011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79103B-733B-4183-ADC6-17C479723E2F}"/>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2.5 </a:t>
            </a:r>
            <a:r>
              <a:rPr lang="zh-CN" altLang="en-US" sz="2800" b="1" kern="1200" dirty="0">
                <a:solidFill>
                  <a:schemeClr val="tx1"/>
                </a:solidFill>
                <a:effectLst/>
                <a:latin typeface="+mj-lt"/>
                <a:ea typeface="+mj-ea"/>
                <a:cs typeface="+mj-cs"/>
              </a:rPr>
              <a:t>组合：</a:t>
            </a:r>
            <a:r>
              <a:rPr lang="en-US" altLang="zh-CN" sz="2800" b="1" kern="1200" dirty="0">
                <a:solidFill>
                  <a:schemeClr val="tx1"/>
                </a:solidFill>
                <a:effectLst/>
                <a:latin typeface="+mj-lt"/>
                <a:ea typeface="+mj-ea"/>
                <a:cs typeface="+mj-cs"/>
              </a:rPr>
              <a:t>Attention in Attention</a:t>
            </a:r>
            <a:endParaRPr lang="zh-CN" altLang="zh-CN" dirty="0">
              <a:effectLst/>
            </a:endParaRPr>
          </a:p>
        </p:txBody>
      </p:sp>
      <p:sp>
        <p:nvSpPr>
          <p:cNvPr id="4" name="灯片编号占位符 3">
            <a:extLst>
              <a:ext uri="{FF2B5EF4-FFF2-40B4-BE49-F238E27FC236}">
                <a16:creationId xmlns:a16="http://schemas.microsoft.com/office/drawing/2014/main" id="{4812E62D-34C0-402D-B86F-EA46BCEB2920}"/>
              </a:ext>
            </a:extLst>
          </p:cNvPr>
          <p:cNvSpPr>
            <a:spLocks noGrp="1"/>
          </p:cNvSpPr>
          <p:nvPr>
            <p:ph type="sldNum" sz="quarter" idx="12"/>
          </p:nvPr>
        </p:nvSpPr>
        <p:spPr/>
        <p:txBody>
          <a:bodyPr/>
          <a:lstStyle/>
          <a:p>
            <a:fld id="{5DD3DB80-B894-403A-B48E-6FDC1A72010E}" type="slidenum">
              <a:rPr lang="zh-CN" altLang="en-US" smtClean="0"/>
              <a:pPr/>
              <a:t>24</a:t>
            </a:fld>
            <a:endParaRPr lang="zh-CN" altLang="en-US"/>
          </a:p>
        </p:txBody>
      </p:sp>
      <p:cxnSp>
        <p:nvCxnSpPr>
          <p:cNvPr id="13" name="直接连接符 12">
            <a:extLst>
              <a:ext uri="{FF2B5EF4-FFF2-40B4-BE49-F238E27FC236}">
                <a16:creationId xmlns:a16="http://schemas.microsoft.com/office/drawing/2014/main" id="{A203359D-8B4C-460C-B156-CA1765C71BF7}"/>
              </a:ext>
            </a:extLst>
          </p:cNvPr>
          <p:cNvCxnSpPr>
            <a:cxnSpLocks/>
          </p:cNvCxnSpPr>
          <p:nvPr/>
        </p:nvCxnSpPr>
        <p:spPr>
          <a:xfrm>
            <a:off x="763547" y="2430309"/>
            <a:ext cx="5331658" cy="0"/>
          </a:xfrm>
          <a:prstGeom prst="line">
            <a:avLst/>
          </a:prstGeom>
          <a:ln w="38100"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pic>
        <p:nvPicPr>
          <p:cNvPr id="27" name="图片 26">
            <a:extLst>
              <a:ext uri="{FF2B5EF4-FFF2-40B4-BE49-F238E27FC236}">
                <a16:creationId xmlns:a16="http://schemas.microsoft.com/office/drawing/2014/main" id="{5D44ACB6-1A59-409C-B4E9-1525D2336E2C}"/>
              </a:ext>
            </a:extLst>
          </p:cNvPr>
          <p:cNvPicPr>
            <a:picLocks noChangeAspect="1"/>
          </p:cNvPicPr>
          <p:nvPr/>
        </p:nvPicPr>
        <p:blipFill rotWithShape="1">
          <a:blip r:embed="rId3"/>
          <a:srcRect l="5825" b="24138"/>
          <a:stretch/>
        </p:blipFill>
        <p:spPr>
          <a:xfrm>
            <a:off x="0" y="1"/>
            <a:ext cx="3657951" cy="546100"/>
          </a:xfrm>
          <a:prstGeom prst="rect">
            <a:avLst/>
          </a:prstGeom>
        </p:spPr>
      </p:pic>
      <p:sp>
        <p:nvSpPr>
          <p:cNvPr id="28" name="矩形 27">
            <a:extLst>
              <a:ext uri="{FF2B5EF4-FFF2-40B4-BE49-F238E27FC236}">
                <a16:creationId xmlns:a16="http://schemas.microsoft.com/office/drawing/2014/main" id="{C165BF73-37D3-47A0-9A93-2042946FD0D7}"/>
              </a:ext>
            </a:extLst>
          </p:cNvPr>
          <p:cNvSpPr/>
          <p:nvPr/>
        </p:nvSpPr>
        <p:spPr>
          <a:xfrm>
            <a:off x="669924" y="1279311"/>
            <a:ext cx="5223437" cy="4705775"/>
          </a:xfrm>
          <a:prstGeom prst="rect">
            <a:avLst/>
          </a:prstGeom>
          <a:solidFill>
            <a:schemeClr val="accent4">
              <a:lumMod val="20000"/>
              <a:lumOff val="80000"/>
            </a:schemeClr>
          </a:solidFill>
        </p:spPr>
        <p:txBody>
          <a:bodyPr wrap="square">
            <a:spAutoFit/>
          </a:bodyPr>
          <a:lstStyle/>
          <a:p>
            <a:r>
              <a:rPr lang="en-US" altLang="zh-CN" sz="2000" b="1" dirty="0"/>
              <a:t>《Attention-over-Attention Neural Networks for Reading Comprehension》, </a:t>
            </a:r>
            <a:r>
              <a:rPr lang="en-US" altLang="zh-CN" sz="2000" b="1" dirty="0" err="1"/>
              <a:t>Yiming</a:t>
            </a:r>
            <a:r>
              <a:rPr lang="en-US" altLang="zh-CN" sz="2000" b="1" dirty="0"/>
              <a:t> Cui</a:t>
            </a:r>
            <a:r>
              <a:rPr lang="zh-CN" altLang="en-US" sz="2000" b="1" dirty="0"/>
              <a:t>等</a:t>
            </a:r>
            <a:r>
              <a:rPr lang="en-US" altLang="zh-CN" sz="2000" b="1" dirty="0"/>
              <a:t>,2017</a:t>
            </a:r>
            <a:r>
              <a:rPr lang="zh-CN" altLang="en-US" sz="2000" b="1" dirty="0"/>
              <a:t>年</a:t>
            </a:r>
            <a:endParaRPr lang="en-US" altLang="zh-CN" sz="2000" b="1" dirty="0"/>
          </a:p>
          <a:p>
            <a:pPr marL="285750" indent="-285750">
              <a:lnSpc>
                <a:spcPct val="150000"/>
              </a:lnSpc>
              <a:buFont typeface="Wingdings" panose="05000000000000000000" pitchFamily="2" charset="2"/>
              <a:buChar char="u"/>
            </a:pPr>
            <a:r>
              <a:rPr lang="zh-CN" altLang="en-US" b="1" dirty="0">
                <a:solidFill>
                  <a:srgbClr val="C00000"/>
                </a:solidFill>
              </a:rPr>
              <a:t>阅读理解</a:t>
            </a:r>
            <a:endParaRPr lang="en-US" altLang="zh-CN" b="1" dirty="0">
              <a:solidFill>
                <a:srgbClr val="C00000"/>
              </a:solidFill>
            </a:endParaRPr>
          </a:p>
          <a:p>
            <a:pPr marL="285750" indent="-285750">
              <a:lnSpc>
                <a:spcPct val="150000"/>
              </a:lnSpc>
              <a:buFont typeface="Wingdings" panose="05000000000000000000" pitchFamily="2" charset="2"/>
              <a:buChar char="u"/>
            </a:pPr>
            <a:r>
              <a:rPr lang="zh-CN" altLang="en-US" dirty="0"/>
              <a:t>将一个</a:t>
            </a:r>
            <a:r>
              <a:rPr lang="en-US" altLang="zh-CN" dirty="0"/>
              <a:t>Document</a:t>
            </a:r>
            <a:r>
              <a:rPr lang="zh-CN" altLang="en-US" dirty="0"/>
              <a:t>和一个</a:t>
            </a:r>
            <a:r>
              <a:rPr lang="en-US" altLang="zh-CN" dirty="0"/>
              <a:t>Query</a:t>
            </a:r>
            <a:r>
              <a:rPr lang="zh-CN" altLang="en-US" dirty="0"/>
              <a:t>作为输入，分别进行特征抽取，得到各自的隐状态后进行点积得</a:t>
            </a:r>
            <a:r>
              <a:rPr lang="en-US" altLang="zh-CN" dirty="0"/>
              <a:t>attention</a:t>
            </a:r>
            <a:r>
              <a:rPr lang="zh-CN" altLang="en-US" dirty="0"/>
              <a:t>关联矩阵；</a:t>
            </a:r>
            <a:endParaRPr lang="en-US" altLang="zh-CN" dirty="0"/>
          </a:p>
          <a:p>
            <a:pPr marL="285750" indent="-285750">
              <a:lnSpc>
                <a:spcPct val="150000"/>
              </a:lnSpc>
              <a:buFont typeface="Wingdings" panose="05000000000000000000" pitchFamily="2" charset="2"/>
              <a:buChar char="u"/>
            </a:pPr>
            <a:r>
              <a:rPr lang="zh-CN" altLang="en-US" dirty="0"/>
              <a:t>按</a:t>
            </a:r>
            <a:r>
              <a:rPr lang="zh-CN" altLang="en-US" b="1" dirty="0">
                <a:solidFill>
                  <a:schemeClr val="accent1">
                    <a:lumMod val="75000"/>
                  </a:schemeClr>
                </a:solidFill>
              </a:rPr>
              <a:t>列（</a:t>
            </a:r>
            <a:r>
              <a:rPr lang="en-US" altLang="zh-CN" b="1" dirty="0">
                <a:solidFill>
                  <a:schemeClr val="accent1">
                    <a:lumMod val="75000"/>
                  </a:schemeClr>
                </a:solidFill>
              </a:rPr>
              <a:t>column</a:t>
            </a:r>
            <a:r>
              <a:rPr lang="zh-CN" altLang="en-US" b="1" dirty="0">
                <a:solidFill>
                  <a:schemeClr val="accent1">
                    <a:lumMod val="75000"/>
                  </a:schemeClr>
                </a:solidFill>
              </a:rPr>
              <a:t>）、行（</a:t>
            </a:r>
            <a:r>
              <a:rPr lang="en-US" altLang="zh-CN" b="1" dirty="0">
                <a:solidFill>
                  <a:schemeClr val="accent1">
                    <a:lumMod val="75000"/>
                  </a:schemeClr>
                </a:solidFill>
              </a:rPr>
              <a:t>row</a:t>
            </a:r>
            <a:r>
              <a:rPr lang="zh-CN" altLang="en-US" b="1" dirty="0">
                <a:solidFill>
                  <a:schemeClr val="accent1">
                    <a:lumMod val="75000"/>
                  </a:schemeClr>
                </a:solidFill>
              </a:rPr>
              <a:t>方向）</a:t>
            </a:r>
            <a:r>
              <a:rPr lang="zh-CN" altLang="en-US" dirty="0"/>
              <a:t>进行</a:t>
            </a:r>
            <a:r>
              <a:rPr lang="en-US" altLang="zh-CN" dirty="0" err="1"/>
              <a:t>softmax</a:t>
            </a:r>
            <a:r>
              <a:rPr lang="zh-CN" altLang="en-US" dirty="0"/>
              <a:t>操作，分别得到</a:t>
            </a:r>
            <a:r>
              <a:rPr lang="en-US" altLang="zh-CN" dirty="0"/>
              <a:t>query-to-doc</a:t>
            </a:r>
            <a:r>
              <a:rPr lang="zh-CN" altLang="en-US" dirty="0"/>
              <a:t>值</a:t>
            </a:r>
            <a:r>
              <a:rPr lang="en-US" altLang="zh-CN" dirty="0"/>
              <a:t>a</a:t>
            </a:r>
            <a:r>
              <a:rPr lang="zh-CN" altLang="en-US" dirty="0"/>
              <a:t>（</a:t>
            </a:r>
            <a:r>
              <a:rPr lang="en-US" altLang="zh-CN" dirty="0"/>
              <a:t>t</a:t>
            </a:r>
            <a:r>
              <a:rPr lang="zh-CN" altLang="en-US" dirty="0"/>
              <a:t>）、</a:t>
            </a:r>
            <a:r>
              <a:rPr lang="en-US" altLang="zh-CN" dirty="0"/>
              <a:t>doc-to-query</a:t>
            </a:r>
            <a:r>
              <a:rPr lang="zh-CN" altLang="en-US" dirty="0"/>
              <a:t>的值</a:t>
            </a:r>
            <a:r>
              <a:rPr lang="en-US" altLang="zh-CN" dirty="0"/>
              <a:t>b</a:t>
            </a:r>
            <a:r>
              <a:rPr lang="zh-CN" altLang="en-US" dirty="0"/>
              <a:t>（</a:t>
            </a:r>
            <a:r>
              <a:rPr lang="en-US" altLang="zh-CN" dirty="0"/>
              <a:t>t</a:t>
            </a:r>
            <a:r>
              <a:rPr lang="zh-CN" altLang="en-US" dirty="0"/>
              <a:t>），将</a:t>
            </a:r>
            <a:r>
              <a:rPr lang="en-US" altLang="zh-CN" dirty="0"/>
              <a:t> b</a:t>
            </a:r>
            <a:r>
              <a:rPr lang="zh-CN" altLang="en-US" dirty="0"/>
              <a:t>（</a:t>
            </a:r>
            <a:r>
              <a:rPr lang="en-US" altLang="zh-CN" dirty="0"/>
              <a:t>t</a:t>
            </a:r>
            <a:r>
              <a:rPr lang="zh-CN" altLang="en-US" dirty="0"/>
              <a:t>）按照列方向进行累加求平均得到平均后的</a:t>
            </a:r>
            <a:r>
              <a:rPr lang="en-US" altLang="zh-CN" dirty="0"/>
              <a:t>attention</a:t>
            </a:r>
            <a:r>
              <a:rPr lang="zh-CN" altLang="en-US" dirty="0"/>
              <a:t>值</a:t>
            </a:r>
            <a:r>
              <a:rPr lang="en-US" altLang="zh-CN" dirty="0"/>
              <a:t>b</a:t>
            </a:r>
            <a:r>
              <a:rPr lang="zh-CN" altLang="en-US" dirty="0"/>
              <a:t>（</a:t>
            </a:r>
            <a:r>
              <a:rPr lang="en-US" altLang="zh-CN" dirty="0"/>
              <a:t>t</a:t>
            </a:r>
            <a:r>
              <a:rPr lang="zh-CN" altLang="en-US" dirty="0"/>
              <a:t>），将</a:t>
            </a:r>
            <a:r>
              <a:rPr lang="en-US" altLang="zh-CN" dirty="0"/>
              <a:t>a(t)</a:t>
            </a:r>
            <a:r>
              <a:rPr lang="zh-CN" altLang="en-US" dirty="0"/>
              <a:t>与</a:t>
            </a:r>
            <a:r>
              <a:rPr lang="en-US" altLang="zh-CN" dirty="0"/>
              <a:t>b</a:t>
            </a:r>
            <a:r>
              <a:rPr lang="zh-CN" altLang="en-US" dirty="0"/>
              <a:t>（</a:t>
            </a:r>
            <a:r>
              <a:rPr lang="en-US" altLang="zh-CN" dirty="0"/>
              <a:t>t</a:t>
            </a:r>
            <a:r>
              <a:rPr lang="zh-CN" altLang="en-US" dirty="0"/>
              <a:t>）点积后的矩阵作为最终</a:t>
            </a:r>
            <a:r>
              <a:rPr lang="en-US" altLang="zh-CN" dirty="0"/>
              <a:t>attention</a:t>
            </a:r>
          </a:p>
        </p:txBody>
      </p:sp>
      <p:pic>
        <p:nvPicPr>
          <p:cNvPr id="29" name="图片 28">
            <a:extLst>
              <a:ext uri="{FF2B5EF4-FFF2-40B4-BE49-F238E27FC236}">
                <a16:creationId xmlns:a16="http://schemas.microsoft.com/office/drawing/2014/main" id="{CDD66015-9C23-46F3-9C08-F328F10EE302}"/>
              </a:ext>
            </a:extLst>
          </p:cNvPr>
          <p:cNvPicPr>
            <a:picLocks noChangeAspect="1"/>
          </p:cNvPicPr>
          <p:nvPr/>
        </p:nvPicPr>
        <p:blipFill>
          <a:blip r:embed="rId4"/>
          <a:stretch>
            <a:fillRect/>
          </a:stretch>
        </p:blipFill>
        <p:spPr>
          <a:xfrm>
            <a:off x="5893362" y="1534363"/>
            <a:ext cx="6544962" cy="4195673"/>
          </a:xfrm>
          <a:prstGeom prst="rect">
            <a:avLst/>
          </a:prstGeom>
        </p:spPr>
      </p:pic>
    </p:spTree>
    <p:extLst>
      <p:ext uri="{BB962C8B-B14F-4D97-AF65-F5344CB8AC3E}">
        <p14:creationId xmlns:p14="http://schemas.microsoft.com/office/powerpoint/2010/main" val="21167203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a:extLst>
              <a:ext uri="{FF2B5EF4-FFF2-40B4-BE49-F238E27FC236}">
                <a16:creationId xmlns:a16="http://schemas.microsoft.com/office/drawing/2014/main" id="{5A57FFA2-51AA-4F40-B0A2-67249B604255}"/>
              </a:ext>
            </a:extLst>
          </p:cNvPr>
          <p:cNvPicPr>
            <a:picLocks noChangeAspect="1"/>
          </p:cNvPicPr>
          <p:nvPr/>
        </p:nvPicPr>
        <p:blipFill rotWithShape="1">
          <a:blip r:embed="rId2"/>
          <a:srcRect l="5825" b="24138"/>
          <a:stretch/>
        </p:blipFill>
        <p:spPr>
          <a:xfrm>
            <a:off x="0" y="1"/>
            <a:ext cx="3657951" cy="487028"/>
          </a:xfrm>
          <a:prstGeom prst="rect">
            <a:avLst/>
          </a:prstGeom>
        </p:spPr>
      </p:pic>
      <p:sp>
        <p:nvSpPr>
          <p:cNvPr id="38" name="矩形 37">
            <a:extLst>
              <a:ext uri="{FF2B5EF4-FFF2-40B4-BE49-F238E27FC236}">
                <a16:creationId xmlns:a16="http://schemas.microsoft.com/office/drawing/2014/main" id="{48BEC981-93B9-4D64-B490-FD0068485E86}"/>
              </a:ext>
            </a:extLst>
          </p:cNvPr>
          <p:cNvSpPr/>
          <p:nvPr/>
        </p:nvSpPr>
        <p:spPr>
          <a:xfrm>
            <a:off x="900723" y="1409700"/>
            <a:ext cx="6096000" cy="4733925"/>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EA54602A-229D-44A8-9DFB-B5DD2CEE2E2B}"/>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2.6 </a:t>
            </a:r>
            <a:r>
              <a:rPr lang="zh-CN" altLang="en-US" sz="2800" b="1" kern="1200" dirty="0">
                <a:solidFill>
                  <a:schemeClr val="tx1"/>
                </a:solidFill>
                <a:effectLst/>
                <a:latin typeface="+mj-lt"/>
                <a:ea typeface="+mj-ea"/>
                <a:cs typeface="+mj-cs"/>
              </a:rPr>
              <a:t>组合：</a:t>
            </a:r>
            <a:r>
              <a:rPr lang="en-US" altLang="zh-CN" sz="2800" b="1" kern="1200" dirty="0">
                <a:solidFill>
                  <a:schemeClr val="tx1"/>
                </a:solidFill>
                <a:effectLst/>
                <a:latin typeface="+mj-lt"/>
                <a:ea typeface="+mj-ea"/>
                <a:cs typeface="+mj-cs"/>
              </a:rPr>
              <a:t>Multi-Step Attention</a:t>
            </a:r>
            <a:endParaRPr lang="zh-CN" altLang="zh-CN" dirty="0">
              <a:effectLst/>
            </a:endParaRPr>
          </a:p>
        </p:txBody>
      </p:sp>
      <p:sp>
        <p:nvSpPr>
          <p:cNvPr id="35" name="矩形 34">
            <a:extLst>
              <a:ext uri="{FF2B5EF4-FFF2-40B4-BE49-F238E27FC236}">
                <a16:creationId xmlns:a16="http://schemas.microsoft.com/office/drawing/2014/main" id="{EED6504F-DA0C-43A4-91E9-AAEC7C5D77B8}"/>
              </a:ext>
            </a:extLst>
          </p:cNvPr>
          <p:cNvSpPr/>
          <p:nvPr/>
        </p:nvSpPr>
        <p:spPr>
          <a:xfrm>
            <a:off x="900723" y="1502932"/>
            <a:ext cx="6096000" cy="1015663"/>
          </a:xfrm>
          <a:prstGeom prst="rect">
            <a:avLst/>
          </a:prstGeom>
        </p:spPr>
        <p:txBody>
          <a:bodyPr>
            <a:spAutoFit/>
          </a:bodyPr>
          <a:lstStyle/>
          <a:p>
            <a:r>
              <a:rPr lang="en-US" altLang="zh-CN" sz="2000" b="1" dirty="0">
                <a:solidFill>
                  <a:schemeClr val="accent1">
                    <a:lumMod val="75000"/>
                  </a:schemeClr>
                </a:solidFill>
              </a:rPr>
              <a:t>《Convolutional Sequence to Sequence Learning》, </a:t>
            </a:r>
            <a:r>
              <a:rPr lang="en-US" altLang="zh-CN" sz="2000" b="1" dirty="0" err="1">
                <a:solidFill>
                  <a:schemeClr val="accent1">
                    <a:lumMod val="75000"/>
                  </a:schemeClr>
                </a:solidFill>
              </a:rPr>
              <a:t>FaceBook</a:t>
            </a:r>
            <a:r>
              <a:rPr lang="en-US" altLang="zh-CN" sz="2000" b="1" dirty="0">
                <a:solidFill>
                  <a:schemeClr val="accent1">
                    <a:lumMod val="75000"/>
                  </a:schemeClr>
                </a:solidFill>
              </a:rPr>
              <a:t> </a:t>
            </a:r>
            <a:r>
              <a:rPr lang="zh-CN" altLang="en-US" sz="2000" b="1" dirty="0">
                <a:solidFill>
                  <a:schemeClr val="accent1">
                    <a:lumMod val="75000"/>
                  </a:schemeClr>
                </a:solidFill>
              </a:rPr>
              <a:t>人工智能实验室的</a:t>
            </a:r>
            <a:r>
              <a:rPr lang="en-US" altLang="zh-CN" sz="2000" b="1" dirty="0">
                <a:solidFill>
                  <a:schemeClr val="accent1">
                    <a:lumMod val="75000"/>
                  </a:schemeClr>
                </a:solidFill>
              </a:rPr>
              <a:t>Jonas Gehring</a:t>
            </a:r>
            <a:r>
              <a:rPr lang="zh-CN" altLang="en-US" sz="2000" b="1" dirty="0">
                <a:solidFill>
                  <a:schemeClr val="accent1">
                    <a:lumMod val="75000"/>
                  </a:schemeClr>
                </a:solidFill>
              </a:rPr>
              <a:t>等人</a:t>
            </a:r>
            <a:r>
              <a:rPr lang="en-US" altLang="zh-CN" sz="2000" b="1" dirty="0">
                <a:solidFill>
                  <a:schemeClr val="accent1">
                    <a:lumMod val="75000"/>
                  </a:schemeClr>
                </a:solidFill>
              </a:rPr>
              <a:t>, 2017</a:t>
            </a:r>
            <a:r>
              <a:rPr lang="zh-CN" altLang="en-US" sz="2000" b="1" dirty="0">
                <a:solidFill>
                  <a:schemeClr val="accent1">
                    <a:lumMod val="75000"/>
                  </a:schemeClr>
                </a:solidFill>
              </a:rPr>
              <a:t>年</a:t>
            </a:r>
          </a:p>
        </p:txBody>
      </p:sp>
      <p:sp>
        <p:nvSpPr>
          <p:cNvPr id="37" name="矩形 36">
            <a:extLst>
              <a:ext uri="{FF2B5EF4-FFF2-40B4-BE49-F238E27FC236}">
                <a16:creationId xmlns:a16="http://schemas.microsoft.com/office/drawing/2014/main" id="{BA9D522A-9DFB-4547-948C-AA571E8A092C}"/>
              </a:ext>
            </a:extLst>
          </p:cNvPr>
          <p:cNvSpPr/>
          <p:nvPr/>
        </p:nvSpPr>
        <p:spPr>
          <a:xfrm>
            <a:off x="1047018" y="2462241"/>
            <a:ext cx="6096000" cy="3366947"/>
          </a:xfrm>
          <a:prstGeom prst="rect">
            <a:avLst/>
          </a:prstGeom>
        </p:spPr>
        <p:txBody>
          <a:bodyPr>
            <a:spAutoFit/>
          </a:bodyPr>
          <a:lstStyle/>
          <a:p>
            <a:pPr marL="285750" indent="-285750">
              <a:lnSpc>
                <a:spcPct val="150000"/>
              </a:lnSpc>
              <a:buFont typeface="Wingdings" panose="05000000000000000000" pitchFamily="2" charset="2"/>
              <a:buChar char="p"/>
            </a:pPr>
            <a:r>
              <a:rPr lang="zh-CN" altLang="en-US" dirty="0"/>
              <a:t>完全基于</a:t>
            </a:r>
            <a:r>
              <a:rPr lang="en-US" altLang="zh-CN" b="1" dirty="0">
                <a:solidFill>
                  <a:srgbClr val="C00000"/>
                </a:solidFill>
              </a:rPr>
              <a:t>CNN</a:t>
            </a:r>
            <a:r>
              <a:rPr lang="zh-CN" altLang="en-US" dirty="0"/>
              <a:t>来构建</a:t>
            </a:r>
            <a:r>
              <a:rPr lang="en-US" altLang="zh-CN" dirty="0"/>
              <a:t>Seq2Seq</a:t>
            </a:r>
            <a:r>
              <a:rPr lang="zh-CN" altLang="en-US" dirty="0"/>
              <a:t>模型，</a:t>
            </a:r>
            <a:r>
              <a:rPr lang="zh-CN" altLang="en-US" b="1" dirty="0">
                <a:solidFill>
                  <a:srgbClr val="C00000"/>
                </a:solidFill>
              </a:rPr>
              <a:t>层叠多层</a:t>
            </a:r>
            <a:r>
              <a:rPr lang="zh-CN" altLang="en-US" dirty="0"/>
              <a:t>来获取输入句子中词与词之间的依赖关系；</a:t>
            </a:r>
            <a:endParaRPr lang="en-US" altLang="zh-CN" dirty="0"/>
          </a:p>
          <a:p>
            <a:pPr marL="285750" indent="-285750">
              <a:lnSpc>
                <a:spcPct val="150000"/>
              </a:lnSpc>
              <a:buFont typeface="Wingdings" panose="05000000000000000000" pitchFamily="2" charset="2"/>
              <a:buChar char="p"/>
            </a:pPr>
            <a:r>
              <a:rPr lang="zh-CN" altLang="en-US" dirty="0"/>
              <a:t>多层</a:t>
            </a:r>
            <a:r>
              <a:rPr lang="en-US" altLang="zh-CN" dirty="0"/>
              <a:t>Attention Mechanism</a:t>
            </a:r>
            <a:r>
              <a:rPr lang="zh-CN" altLang="en-US" dirty="0"/>
              <a:t>，来获取</a:t>
            </a:r>
            <a:r>
              <a:rPr lang="en-US" altLang="zh-CN" dirty="0"/>
              <a:t>encoder</a:t>
            </a:r>
            <a:r>
              <a:rPr lang="zh-CN" altLang="en-US" dirty="0"/>
              <a:t>和</a:t>
            </a:r>
            <a:r>
              <a:rPr lang="en-US" altLang="zh-CN" dirty="0"/>
              <a:t>decoder</a:t>
            </a:r>
            <a:r>
              <a:rPr lang="zh-CN" altLang="en-US" dirty="0"/>
              <a:t>中输入句子之间的关系；</a:t>
            </a:r>
            <a:endParaRPr lang="en-US" altLang="zh-CN" dirty="0"/>
          </a:p>
          <a:p>
            <a:pPr marL="285750" indent="-285750">
              <a:lnSpc>
                <a:spcPct val="150000"/>
              </a:lnSpc>
              <a:buFont typeface="Wingdings" panose="05000000000000000000" pitchFamily="2" charset="2"/>
              <a:buChar char="p"/>
            </a:pPr>
            <a:r>
              <a:rPr lang="zh-CN" altLang="en-US" dirty="0"/>
              <a:t>针对每一个卷积核</a:t>
            </a:r>
            <a:r>
              <a:rPr lang="en-US" altLang="zh-CN" dirty="0"/>
              <a:t>step</a:t>
            </a:r>
            <a:r>
              <a:rPr lang="zh-CN" altLang="en-US" dirty="0"/>
              <a:t>（输入一个词）都对</a:t>
            </a:r>
            <a:r>
              <a:rPr lang="en-US" altLang="zh-CN" dirty="0"/>
              <a:t>encoder</a:t>
            </a:r>
            <a:r>
              <a:rPr lang="zh-CN" altLang="en-US" dirty="0"/>
              <a:t>的</a:t>
            </a:r>
            <a:r>
              <a:rPr lang="en-US" altLang="zh-CN" dirty="0"/>
              <a:t>hidden state</a:t>
            </a:r>
            <a:r>
              <a:rPr lang="zh-CN" altLang="en-US" dirty="0"/>
              <a:t>和</a:t>
            </a:r>
            <a:r>
              <a:rPr lang="en-US" altLang="zh-CN" dirty="0"/>
              <a:t>decoder</a:t>
            </a:r>
            <a:r>
              <a:rPr lang="zh-CN" altLang="en-US" dirty="0"/>
              <a:t>的</a:t>
            </a:r>
            <a:r>
              <a:rPr lang="en-US" altLang="zh-CN" dirty="0"/>
              <a:t>hidden state</a:t>
            </a:r>
            <a:r>
              <a:rPr lang="zh-CN" altLang="en-US" dirty="0"/>
              <a:t>进行</a:t>
            </a:r>
            <a:r>
              <a:rPr lang="en-US" altLang="zh-CN" dirty="0"/>
              <a:t>dot product</a:t>
            </a:r>
            <a:r>
              <a:rPr lang="zh-CN" altLang="en-US" dirty="0"/>
              <a:t>计算得到最终的</a:t>
            </a:r>
            <a:r>
              <a:rPr lang="en-US" altLang="zh-CN" dirty="0"/>
              <a:t>Attention </a:t>
            </a:r>
            <a:r>
              <a:rPr lang="zh-CN" altLang="en-US" dirty="0"/>
              <a:t>矩阵，并且基于最终的</a:t>
            </a:r>
            <a:r>
              <a:rPr lang="en-US" altLang="zh-CN" dirty="0"/>
              <a:t>attention</a:t>
            </a:r>
            <a:r>
              <a:rPr lang="zh-CN" altLang="en-US" dirty="0"/>
              <a:t>矩阵去指导</a:t>
            </a:r>
            <a:r>
              <a:rPr lang="en-US" altLang="zh-CN" dirty="0"/>
              <a:t>decoder</a:t>
            </a:r>
            <a:r>
              <a:rPr lang="zh-CN" altLang="en-US" dirty="0"/>
              <a:t>的解码操作</a:t>
            </a:r>
          </a:p>
        </p:txBody>
      </p:sp>
      <p:pic>
        <p:nvPicPr>
          <p:cNvPr id="3" name="图片 2">
            <a:extLst>
              <a:ext uri="{FF2B5EF4-FFF2-40B4-BE49-F238E27FC236}">
                <a16:creationId xmlns:a16="http://schemas.microsoft.com/office/drawing/2014/main" id="{C5A9457D-182D-4BDF-8AE6-0C55FA38D64A}"/>
              </a:ext>
            </a:extLst>
          </p:cNvPr>
          <p:cNvPicPr>
            <a:picLocks noChangeAspect="1"/>
          </p:cNvPicPr>
          <p:nvPr/>
        </p:nvPicPr>
        <p:blipFill>
          <a:blip r:embed="rId3"/>
          <a:stretch>
            <a:fillRect/>
          </a:stretch>
        </p:blipFill>
        <p:spPr>
          <a:xfrm>
            <a:off x="7467255" y="1028700"/>
            <a:ext cx="4286250" cy="5391150"/>
          </a:xfrm>
          <a:prstGeom prst="rect">
            <a:avLst/>
          </a:prstGeom>
        </p:spPr>
      </p:pic>
    </p:spTree>
    <p:extLst>
      <p:ext uri="{BB962C8B-B14F-4D97-AF65-F5344CB8AC3E}">
        <p14:creationId xmlns:p14="http://schemas.microsoft.com/office/powerpoint/2010/main" val="38890290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 53">
            <a:extLst>
              <a:ext uri="{FF2B5EF4-FFF2-40B4-BE49-F238E27FC236}">
                <a16:creationId xmlns:a16="http://schemas.microsoft.com/office/drawing/2014/main" id="{47F4E3C9-732A-4D44-AC08-079D92C47C3A}"/>
              </a:ext>
            </a:extLst>
          </p:cNvPr>
          <p:cNvPicPr>
            <a:picLocks noChangeAspect="1"/>
          </p:cNvPicPr>
          <p:nvPr/>
        </p:nvPicPr>
        <p:blipFill rotWithShape="1">
          <a:blip r:embed="rId2"/>
          <a:srcRect l="5825" b="24138"/>
          <a:stretch/>
        </p:blipFill>
        <p:spPr>
          <a:xfrm>
            <a:off x="0" y="1"/>
            <a:ext cx="3657951" cy="477830"/>
          </a:xfrm>
          <a:prstGeom prst="rect">
            <a:avLst/>
          </a:prstGeom>
        </p:spPr>
      </p:pic>
      <p:sp>
        <p:nvSpPr>
          <p:cNvPr id="2" name="标题 1">
            <a:extLst>
              <a:ext uri="{FF2B5EF4-FFF2-40B4-BE49-F238E27FC236}">
                <a16:creationId xmlns:a16="http://schemas.microsoft.com/office/drawing/2014/main" id="{D4D3B33A-398C-4706-B517-5CF4752D8BF8}"/>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2.7</a:t>
            </a:r>
            <a:r>
              <a:rPr lang="zh-CN" altLang="en-US" sz="2800" b="1" kern="1200" dirty="0">
                <a:solidFill>
                  <a:schemeClr val="tx1"/>
                </a:solidFill>
                <a:effectLst/>
                <a:latin typeface="+mj-lt"/>
                <a:ea typeface="+mj-ea"/>
                <a:cs typeface="+mj-cs"/>
              </a:rPr>
              <a:t>组合：</a:t>
            </a:r>
            <a:r>
              <a:rPr lang="en-US" altLang="zh-CN" sz="2800" b="1" kern="1200" dirty="0">
                <a:solidFill>
                  <a:schemeClr val="tx1"/>
                </a:solidFill>
                <a:effectLst/>
                <a:latin typeface="+mj-lt"/>
                <a:ea typeface="+mj-ea"/>
                <a:cs typeface="+mj-cs"/>
              </a:rPr>
              <a:t> Multi-Dimensional Attention</a:t>
            </a:r>
            <a:endParaRPr lang="zh-CN" altLang="zh-CN" dirty="0">
              <a:effectLst/>
            </a:endParaRPr>
          </a:p>
        </p:txBody>
      </p:sp>
      <p:sp>
        <p:nvSpPr>
          <p:cNvPr id="4" name="灯片编号占位符 3">
            <a:extLst>
              <a:ext uri="{FF2B5EF4-FFF2-40B4-BE49-F238E27FC236}">
                <a16:creationId xmlns:a16="http://schemas.microsoft.com/office/drawing/2014/main" id="{78132ECF-8C8E-4631-8C92-B9569413283A}"/>
              </a:ext>
            </a:extLst>
          </p:cNvPr>
          <p:cNvSpPr>
            <a:spLocks noGrp="1"/>
          </p:cNvSpPr>
          <p:nvPr>
            <p:ph type="sldNum" sz="quarter" idx="12"/>
          </p:nvPr>
        </p:nvSpPr>
        <p:spPr/>
        <p:txBody>
          <a:bodyPr/>
          <a:lstStyle/>
          <a:p>
            <a:fld id="{5DD3DB80-B894-403A-B48E-6FDC1A72010E}" type="slidenum">
              <a:rPr lang="zh-CN" altLang="en-US" smtClean="0"/>
              <a:pPr/>
              <a:t>26</a:t>
            </a:fld>
            <a:endParaRPr lang="zh-CN" altLang="en-US"/>
          </a:p>
        </p:txBody>
      </p:sp>
      <p:sp>
        <p:nvSpPr>
          <p:cNvPr id="39" name="ïṧlíḑé">
            <a:extLst>
              <a:ext uri="{FF2B5EF4-FFF2-40B4-BE49-F238E27FC236}">
                <a16:creationId xmlns:a16="http://schemas.microsoft.com/office/drawing/2014/main" id="{C8DB27A9-BE6C-478D-9CC9-EC0FBBEB797D}"/>
              </a:ext>
            </a:extLst>
          </p:cNvPr>
          <p:cNvSpPr/>
          <p:nvPr/>
        </p:nvSpPr>
        <p:spPr>
          <a:xfrm>
            <a:off x="669924" y="1244206"/>
            <a:ext cx="3568365" cy="870698"/>
          </a:xfrm>
          <a:prstGeom prst="rect">
            <a:avLst/>
          </a:prstGeom>
          <a:solidFill>
            <a:schemeClr val="tx1">
              <a:lumMod val="50000"/>
              <a:lumOff val="50000"/>
            </a:schemeClr>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wrap="square" lIns="91440" tIns="45720" rIns="91440" bIns="45720" anchor="ctr">
            <a:noAutofit/>
          </a:bodyPr>
          <a:lstStyle/>
          <a:p>
            <a:pPr lvl="0" defTabSz="913765">
              <a:defRPr/>
            </a:pPr>
            <a:r>
              <a:rPr lang="en-US" altLang="zh-CN" b="1" dirty="0"/>
              <a:t>《Coupled Multi-Layer Attentions for Co-Extraction of Aspect and Opinion Terms》</a:t>
            </a:r>
            <a:endParaRPr kumimoji="0" lang="en-US" altLang="zh-CN" b="1" i="0" u="none" strike="noStrike" kern="1200" cap="none" spc="0" normalizeH="0" baseline="0" noProof="0" dirty="0">
              <a:ln>
                <a:noFill/>
              </a:ln>
              <a:solidFill>
                <a:srgbClr val="FFFFFF"/>
              </a:solidFill>
              <a:effectLst/>
              <a:uLnTx/>
              <a:uFillTx/>
            </a:endParaRPr>
          </a:p>
        </p:txBody>
      </p:sp>
      <p:sp>
        <p:nvSpPr>
          <p:cNvPr id="41" name="iŝ1íḍê">
            <a:extLst>
              <a:ext uri="{FF2B5EF4-FFF2-40B4-BE49-F238E27FC236}">
                <a16:creationId xmlns:a16="http://schemas.microsoft.com/office/drawing/2014/main" id="{A0D32F47-3781-4E79-8D3C-F86A58B48709}"/>
              </a:ext>
            </a:extLst>
          </p:cNvPr>
          <p:cNvSpPr/>
          <p:nvPr/>
        </p:nvSpPr>
        <p:spPr>
          <a:xfrm>
            <a:off x="1014352" y="2419674"/>
            <a:ext cx="3368059" cy="477829"/>
          </a:xfrm>
          <a:custGeom>
            <a:avLst/>
            <a:gdLst>
              <a:gd name="connsiteX0" fmla="*/ 0 w 1865255"/>
              <a:gd name="connsiteY0" fmla="*/ 0 h 343446"/>
              <a:gd name="connsiteX1" fmla="*/ 1865255 w 1865255"/>
              <a:gd name="connsiteY1" fmla="*/ 0 h 343446"/>
              <a:gd name="connsiteX2" fmla="*/ 1865255 w 1865255"/>
              <a:gd name="connsiteY2" fmla="*/ 343446 h 343446"/>
              <a:gd name="connsiteX3" fmla="*/ 0 w 1865255"/>
              <a:gd name="connsiteY3" fmla="*/ 343446 h 343446"/>
              <a:gd name="connsiteX4" fmla="*/ 0 w 1865255"/>
              <a:gd name="connsiteY4" fmla="*/ 0 h 343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5255" h="343446">
                <a:moveTo>
                  <a:pt x="0" y="0"/>
                </a:moveTo>
                <a:lnTo>
                  <a:pt x="1865255" y="0"/>
                </a:lnTo>
                <a:lnTo>
                  <a:pt x="1865255" y="343446"/>
                </a:lnTo>
                <a:lnTo>
                  <a:pt x="0" y="343446"/>
                </a:lnTo>
                <a:lnTo>
                  <a:pt x="0" y="0"/>
                </a:lnTo>
                <a:close/>
              </a:path>
            </a:pathLst>
          </a:custGeom>
          <a:solidFill>
            <a:schemeClr val="accent1">
              <a:lumMod val="20000"/>
              <a:lumOff val="80000"/>
            </a:schemeClr>
          </a:solidFill>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45720" rIns="91440" bIns="45720" numCol="1" spcCol="1270" anchor="ctr" anchorCtr="0">
            <a:noAutofit/>
          </a:bodyPr>
          <a:lstStyle/>
          <a:p>
            <a:pPr lvl="0" defTabSz="533400">
              <a:lnSpc>
                <a:spcPct val="90000"/>
              </a:lnSpc>
              <a:spcBef>
                <a:spcPct val="0"/>
              </a:spcBef>
              <a:spcAft>
                <a:spcPct val="35000"/>
              </a:spcAft>
              <a:defRPr/>
            </a:pPr>
            <a:r>
              <a:rPr lang="zh-CN" altLang="en-US" sz="1600" dirty="0"/>
              <a:t>多维</a:t>
            </a:r>
            <a:r>
              <a:rPr lang="en-US" altLang="zh-CN" sz="1600" dirty="0"/>
              <a:t>Attention</a:t>
            </a:r>
            <a:r>
              <a:rPr lang="zh-CN" altLang="en-US" sz="1600" dirty="0"/>
              <a:t>可以捕捉输入多个维度重要性，具有更强的描述能力</a:t>
            </a:r>
            <a:endParaRPr kumimoji="0" lang="en-US" sz="1600" b="0" i="0" u="none" strike="noStrike" kern="1200" cap="none" spc="0" normalizeH="0" baseline="0" noProof="0" dirty="0">
              <a:ln>
                <a:noFill/>
              </a:ln>
              <a:solidFill>
                <a:srgbClr val="000000"/>
              </a:solidFill>
              <a:effectLst/>
              <a:uLnTx/>
              <a:uFillTx/>
            </a:endParaRPr>
          </a:p>
        </p:txBody>
      </p:sp>
      <p:sp>
        <p:nvSpPr>
          <p:cNvPr id="42" name="iṣļîḍe">
            <a:extLst>
              <a:ext uri="{FF2B5EF4-FFF2-40B4-BE49-F238E27FC236}">
                <a16:creationId xmlns:a16="http://schemas.microsoft.com/office/drawing/2014/main" id="{5C08DAA4-95B3-494D-911E-90BDB6425CBB}"/>
              </a:ext>
            </a:extLst>
          </p:cNvPr>
          <p:cNvSpPr/>
          <p:nvPr/>
        </p:nvSpPr>
        <p:spPr>
          <a:xfrm>
            <a:off x="676311" y="2520189"/>
            <a:ext cx="205139" cy="204988"/>
          </a:xfrm>
          <a:prstGeom prst="rect">
            <a:avLst/>
          </a:prstGeom>
          <a:noFill/>
          <a:ln>
            <a:solidFill>
              <a:schemeClr val="tx1">
                <a:lumMod val="50000"/>
                <a:lumOff val="50000"/>
              </a:schemeClr>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44" name="iślîḍé">
            <a:extLst>
              <a:ext uri="{FF2B5EF4-FFF2-40B4-BE49-F238E27FC236}">
                <a16:creationId xmlns:a16="http://schemas.microsoft.com/office/drawing/2014/main" id="{D4EB6EE6-4BAE-4CC7-8B79-7F1718E34C53}"/>
              </a:ext>
            </a:extLst>
          </p:cNvPr>
          <p:cNvSpPr/>
          <p:nvPr/>
        </p:nvSpPr>
        <p:spPr>
          <a:xfrm>
            <a:off x="669925" y="3307823"/>
            <a:ext cx="205139" cy="204988"/>
          </a:xfrm>
          <a:prstGeom prst="rect">
            <a:avLst/>
          </a:prstGeom>
          <a:noFill/>
          <a:ln>
            <a:solidFill>
              <a:schemeClr val="tx1">
                <a:lumMod val="50000"/>
                <a:lumOff val="50000"/>
              </a:schemeClr>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45" name="îṡḻiḍè">
            <a:extLst>
              <a:ext uri="{FF2B5EF4-FFF2-40B4-BE49-F238E27FC236}">
                <a16:creationId xmlns:a16="http://schemas.microsoft.com/office/drawing/2014/main" id="{5EB54C50-E290-4751-ADAD-3A8F26C08A93}"/>
              </a:ext>
            </a:extLst>
          </p:cNvPr>
          <p:cNvSpPr/>
          <p:nvPr/>
        </p:nvSpPr>
        <p:spPr>
          <a:xfrm>
            <a:off x="1014352" y="3116603"/>
            <a:ext cx="3223938" cy="624794"/>
          </a:xfrm>
          <a:custGeom>
            <a:avLst/>
            <a:gdLst>
              <a:gd name="connsiteX0" fmla="*/ 0 w 1865255"/>
              <a:gd name="connsiteY0" fmla="*/ 0 h 343446"/>
              <a:gd name="connsiteX1" fmla="*/ 1865255 w 1865255"/>
              <a:gd name="connsiteY1" fmla="*/ 0 h 343446"/>
              <a:gd name="connsiteX2" fmla="*/ 1865255 w 1865255"/>
              <a:gd name="connsiteY2" fmla="*/ 343446 h 343446"/>
              <a:gd name="connsiteX3" fmla="*/ 0 w 1865255"/>
              <a:gd name="connsiteY3" fmla="*/ 343446 h 343446"/>
              <a:gd name="connsiteX4" fmla="*/ 0 w 1865255"/>
              <a:gd name="connsiteY4" fmla="*/ 0 h 343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5255" h="343446">
                <a:moveTo>
                  <a:pt x="0" y="0"/>
                </a:moveTo>
                <a:lnTo>
                  <a:pt x="1865255" y="0"/>
                </a:lnTo>
                <a:lnTo>
                  <a:pt x="1865255" y="343446"/>
                </a:lnTo>
                <a:lnTo>
                  <a:pt x="0" y="343446"/>
                </a:lnTo>
                <a:lnTo>
                  <a:pt x="0" y="0"/>
                </a:lnTo>
                <a:close/>
              </a:path>
            </a:pathLst>
          </a:custGeom>
          <a:solidFill>
            <a:schemeClr val="accent1">
              <a:lumMod val="20000"/>
              <a:lumOff val="80000"/>
            </a:schemeClr>
          </a:solidFill>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45720" rIns="91440" bIns="45720" numCol="1" spcCol="1270" anchor="ctr" anchorCtr="0">
            <a:normAutofit fontScale="85000" lnSpcReduction="20000"/>
          </a:bodyPr>
          <a:lstStyle/>
          <a:p>
            <a:pPr lvl="0" defTabSz="533400">
              <a:lnSpc>
                <a:spcPct val="90000"/>
              </a:lnSpc>
              <a:spcBef>
                <a:spcPct val="0"/>
              </a:spcBef>
              <a:spcAft>
                <a:spcPct val="35000"/>
              </a:spcAft>
              <a:defRPr/>
            </a:pPr>
            <a:r>
              <a:rPr lang="zh-CN" altLang="en-US" dirty="0"/>
              <a:t>如图，</a:t>
            </a:r>
            <a:r>
              <a:rPr lang="en-US" altLang="zh-CN" dirty="0"/>
              <a:t>Attention</a:t>
            </a:r>
            <a:r>
              <a:rPr lang="zh-CN" altLang="en-US" dirty="0"/>
              <a:t>分为</a:t>
            </a:r>
            <a:r>
              <a:rPr lang="en-US" altLang="zh-CN" dirty="0"/>
              <a:t>Aspect</a:t>
            </a:r>
            <a:r>
              <a:rPr lang="zh-CN" altLang="en-US" dirty="0"/>
              <a:t>的</a:t>
            </a:r>
            <a:r>
              <a:rPr lang="en-US" altLang="zh-CN" dirty="0"/>
              <a:t>Attention u</a:t>
            </a:r>
            <a:r>
              <a:rPr lang="zh-CN" altLang="en-US" dirty="0"/>
              <a:t>（</a:t>
            </a:r>
            <a:r>
              <a:rPr lang="en-US" altLang="zh-CN" dirty="0" err="1"/>
              <a:t>t~a</a:t>
            </a:r>
            <a:r>
              <a:rPr lang="zh-CN" altLang="en-US" dirty="0"/>
              <a:t>）和</a:t>
            </a:r>
            <a:r>
              <a:rPr lang="en-US" altLang="zh-CN" dirty="0"/>
              <a:t>Opinion</a:t>
            </a:r>
            <a:r>
              <a:rPr lang="zh-CN" altLang="en-US" dirty="0"/>
              <a:t>的</a:t>
            </a:r>
            <a:r>
              <a:rPr lang="en-US" altLang="zh-CN" dirty="0"/>
              <a:t>Attention u</a:t>
            </a:r>
            <a:r>
              <a:rPr lang="zh-CN" altLang="en-US" dirty="0"/>
              <a:t>（</a:t>
            </a:r>
            <a:r>
              <a:rPr lang="en-US" altLang="zh-CN" dirty="0" err="1"/>
              <a:t>t~p</a:t>
            </a:r>
            <a:r>
              <a:rPr lang="zh-CN" altLang="en-US" dirty="0"/>
              <a:t>）</a:t>
            </a:r>
            <a:endParaRPr kumimoji="0" lang="en-US" sz="1200" b="0" i="0" u="none" strike="noStrike" kern="1200" cap="none" spc="0" normalizeH="0" baseline="0" noProof="0" dirty="0">
              <a:ln>
                <a:noFill/>
              </a:ln>
              <a:solidFill>
                <a:srgbClr val="000000"/>
              </a:solidFill>
              <a:effectLst/>
              <a:uLnTx/>
              <a:uFillTx/>
            </a:endParaRPr>
          </a:p>
        </p:txBody>
      </p:sp>
      <p:sp>
        <p:nvSpPr>
          <p:cNvPr id="50" name="îṩlîďe">
            <a:extLst>
              <a:ext uri="{FF2B5EF4-FFF2-40B4-BE49-F238E27FC236}">
                <a16:creationId xmlns:a16="http://schemas.microsoft.com/office/drawing/2014/main" id="{5CD8FA6A-209C-42F4-A52C-D2C47CFD5F5E}"/>
              </a:ext>
            </a:extLst>
          </p:cNvPr>
          <p:cNvSpPr/>
          <p:nvPr/>
        </p:nvSpPr>
        <p:spPr>
          <a:xfrm>
            <a:off x="669925" y="4978570"/>
            <a:ext cx="205139" cy="204988"/>
          </a:xfrm>
          <a:prstGeom prst="rect">
            <a:avLst/>
          </a:prstGeom>
          <a:noFill/>
          <a:ln>
            <a:solidFill>
              <a:schemeClr val="tx1">
                <a:lumMod val="50000"/>
                <a:lumOff val="50000"/>
              </a:schemeClr>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51" name="iSliḑé">
            <a:extLst>
              <a:ext uri="{FF2B5EF4-FFF2-40B4-BE49-F238E27FC236}">
                <a16:creationId xmlns:a16="http://schemas.microsoft.com/office/drawing/2014/main" id="{BA39525C-3076-4B4A-9F87-3E5C1782A91D}"/>
              </a:ext>
            </a:extLst>
          </p:cNvPr>
          <p:cNvSpPr/>
          <p:nvPr/>
        </p:nvSpPr>
        <p:spPr>
          <a:xfrm>
            <a:off x="1054889" y="4842149"/>
            <a:ext cx="3183401" cy="477829"/>
          </a:xfrm>
          <a:custGeom>
            <a:avLst/>
            <a:gdLst>
              <a:gd name="connsiteX0" fmla="*/ 0 w 1865255"/>
              <a:gd name="connsiteY0" fmla="*/ 0 h 343446"/>
              <a:gd name="connsiteX1" fmla="*/ 1865255 w 1865255"/>
              <a:gd name="connsiteY1" fmla="*/ 0 h 343446"/>
              <a:gd name="connsiteX2" fmla="*/ 1865255 w 1865255"/>
              <a:gd name="connsiteY2" fmla="*/ 343446 h 343446"/>
              <a:gd name="connsiteX3" fmla="*/ 0 w 1865255"/>
              <a:gd name="connsiteY3" fmla="*/ 343446 h 343446"/>
              <a:gd name="connsiteX4" fmla="*/ 0 w 1865255"/>
              <a:gd name="connsiteY4" fmla="*/ 0 h 343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5255" h="343446">
                <a:moveTo>
                  <a:pt x="0" y="0"/>
                </a:moveTo>
                <a:lnTo>
                  <a:pt x="1865255" y="0"/>
                </a:lnTo>
                <a:lnTo>
                  <a:pt x="1865255" y="343446"/>
                </a:lnTo>
                <a:lnTo>
                  <a:pt x="0" y="343446"/>
                </a:lnTo>
                <a:lnTo>
                  <a:pt x="0" y="0"/>
                </a:lnTo>
                <a:close/>
              </a:path>
            </a:pathLst>
          </a:custGeom>
          <a:solidFill>
            <a:schemeClr val="accent1">
              <a:lumMod val="20000"/>
              <a:lumOff val="80000"/>
            </a:schemeClr>
          </a:solidFill>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45720" rIns="91440" bIns="45720" numCol="1" spcCol="1270" anchor="ctr" anchorCtr="0">
            <a:noAutofit/>
          </a:bodyPr>
          <a:lstStyle/>
          <a:p>
            <a:pPr lvl="0" defTabSz="533400">
              <a:lnSpc>
                <a:spcPct val="90000"/>
              </a:lnSpc>
              <a:spcBef>
                <a:spcPct val="0"/>
              </a:spcBef>
              <a:spcAft>
                <a:spcPct val="35000"/>
              </a:spcAft>
              <a:defRPr/>
            </a:pPr>
            <a:r>
              <a:rPr lang="zh-CN" altLang="en-US" sz="1500" dirty="0"/>
              <a:t>为了避免</a:t>
            </a:r>
            <a:r>
              <a:rPr lang="en-US" altLang="zh-CN" sz="1500" dirty="0"/>
              <a:t>Attention</a:t>
            </a:r>
            <a:r>
              <a:rPr lang="zh-CN" altLang="en-US" sz="1500" dirty="0"/>
              <a:t>过于集中，对</a:t>
            </a:r>
            <a:r>
              <a:rPr lang="en-US" altLang="zh-CN" sz="1500" dirty="0"/>
              <a:t>Attention</a:t>
            </a:r>
            <a:r>
              <a:rPr lang="zh-CN" altLang="en-US" sz="1500" dirty="0"/>
              <a:t>加入</a:t>
            </a:r>
            <a:r>
              <a:rPr lang="en-US" altLang="zh-CN" sz="1500" dirty="0"/>
              <a:t>F</a:t>
            </a:r>
            <a:r>
              <a:rPr lang="zh-CN" altLang="en-US" sz="1500" dirty="0"/>
              <a:t>范数约束</a:t>
            </a:r>
            <a:endParaRPr kumimoji="0" lang="en-US" sz="1500" b="0" i="0" u="none" strike="noStrike" kern="1200" cap="none" spc="0" normalizeH="0" baseline="0" noProof="0" dirty="0">
              <a:ln>
                <a:noFill/>
              </a:ln>
              <a:solidFill>
                <a:srgbClr val="000000"/>
              </a:solidFill>
              <a:effectLst/>
              <a:uLnTx/>
              <a:uFillTx/>
            </a:endParaRPr>
          </a:p>
        </p:txBody>
      </p:sp>
      <p:pic>
        <p:nvPicPr>
          <p:cNvPr id="55" name="图片 54">
            <a:extLst>
              <a:ext uri="{FF2B5EF4-FFF2-40B4-BE49-F238E27FC236}">
                <a16:creationId xmlns:a16="http://schemas.microsoft.com/office/drawing/2014/main" id="{9FED9A39-392E-4F94-B111-306B657D88BB}"/>
              </a:ext>
            </a:extLst>
          </p:cNvPr>
          <p:cNvPicPr>
            <a:picLocks noChangeAspect="1"/>
          </p:cNvPicPr>
          <p:nvPr/>
        </p:nvPicPr>
        <p:blipFill>
          <a:blip r:embed="rId3"/>
          <a:stretch>
            <a:fillRect/>
          </a:stretch>
        </p:blipFill>
        <p:spPr>
          <a:xfrm>
            <a:off x="4238290" y="1402499"/>
            <a:ext cx="7635874" cy="4220624"/>
          </a:xfrm>
          <a:prstGeom prst="rect">
            <a:avLst/>
          </a:prstGeom>
        </p:spPr>
      </p:pic>
      <p:pic>
        <p:nvPicPr>
          <p:cNvPr id="57" name="图片 56">
            <a:extLst>
              <a:ext uri="{FF2B5EF4-FFF2-40B4-BE49-F238E27FC236}">
                <a16:creationId xmlns:a16="http://schemas.microsoft.com/office/drawing/2014/main" id="{C6C90D4E-C543-4795-83A0-C2FEDE0695DF}"/>
              </a:ext>
            </a:extLst>
          </p:cNvPr>
          <p:cNvPicPr>
            <a:picLocks noChangeAspect="1"/>
          </p:cNvPicPr>
          <p:nvPr/>
        </p:nvPicPr>
        <p:blipFill rotWithShape="1">
          <a:blip r:embed="rId4"/>
          <a:srcRect t="10882" r="12534" b="11167"/>
          <a:stretch/>
        </p:blipFill>
        <p:spPr>
          <a:xfrm>
            <a:off x="264370" y="3930072"/>
            <a:ext cx="3973920" cy="477829"/>
          </a:xfrm>
          <a:prstGeom prst="rect">
            <a:avLst/>
          </a:prstGeom>
        </p:spPr>
      </p:pic>
      <mc:AlternateContent xmlns:mc="http://schemas.openxmlformats.org/markup-compatibility/2006">
        <mc:Choice xmlns:a14="http://schemas.microsoft.com/office/drawing/2010/main" Requires="a14">
          <p:sp>
            <p:nvSpPr>
              <p:cNvPr id="58" name="文本框 57">
                <a:extLst>
                  <a:ext uri="{FF2B5EF4-FFF2-40B4-BE49-F238E27FC236}">
                    <a16:creationId xmlns:a16="http://schemas.microsoft.com/office/drawing/2014/main" id="{533A7475-785E-4AEA-B1D0-3A55DA59BCE9}"/>
                  </a:ext>
                </a:extLst>
              </p:cNvPr>
              <p:cNvSpPr txBox="1"/>
              <p:nvPr/>
            </p:nvSpPr>
            <p:spPr>
              <a:xfrm>
                <a:off x="1420149" y="5580755"/>
                <a:ext cx="1210652" cy="280846"/>
              </a:xfrm>
              <a:prstGeom prst="rect">
                <a:avLst/>
              </a:prstGeom>
              <a:solidFill>
                <a:schemeClr val="accent1">
                  <a:lumMod val="20000"/>
                  <a:lumOff val="80000"/>
                </a:schemeClr>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i="1" smtClean="0">
                          <a:latin typeface="Cambria Math" panose="02040503050406030204" pitchFamily="18" charset="0"/>
                        </a:rPr>
                        <m:t>‖</m:t>
                      </m:r>
                      <m:r>
                        <a:rPr lang="en-US" altLang="zh-CN" i="1">
                          <a:latin typeface="Cambria Math" panose="02040503050406030204" pitchFamily="18" charset="0"/>
                        </a:rPr>
                        <m:t>𝐴</m:t>
                      </m:r>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𝐴</m:t>
                          </m:r>
                        </m:e>
                        <m:sup>
                          <m:r>
                            <a:rPr lang="en-US" altLang="zh-CN" b="0" i="1" smtClean="0">
                              <a:latin typeface="Cambria Math" panose="02040503050406030204" pitchFamily="18" charset="0"/>
                            </a:rPr>
                            <m:t>𝑇</m:t>
                          </m:r>
                        </m:sup>
                      </m:sSup>
                      <m:r>
                        <a:rPr lang="en-US" altLang="zh-CN" i="1">
                          <a:latin typeface="Cambria Math" panose="02040503050406030204" pitchFamily="18" charset="0"/>
                        </a:rPr>
                        <m:t>−</m:t>
                      </m:r>
                      <m:r>
                        <a:rPr lang="en-US" altLang="zh-CN" i="1">
                          <a:latin typeface="Cambria Math" panose="02040503050406030204" pitchFamily="18" charset="0"/>
                        </a:rPr>
                        <m:t>𝐼</m:t>
                      </m:r>
                      <m:sSubSup>
                        <m:sSubSupPr>
                          <m:ctrlPr>
                            <a:rPr lang="en-US" altLang="zh-CN" i="1" smtClean="0">
                              <a:latin typeface="Cambria Math" panose="02040503050406030204" pitchFamily="18" charset="0"/>
                            </a:rPr>
                          </m:ctrlPr>
                        </m:sSubSupPr>
                        <m:e>
                          <m:r>
                            <a:rPr lang="en-US" altLang="zh-CN" i="1">
                              <a:latin typeface="Cambria Math" panose="02040503050406030204" pitchFamily="18" charset="0"/>
                            </a:rPr>
                            <m:t>‖</m:t>
                          </m:r>
                        </m:e>
                        <m:sub>
                          <m:r>
                            <a:rPr lang="en-US" altLang="zh-CN" b="0" i="1" smtClean="0">
                              <a:latin typeface="Cambria Math" panose="02040503050406030204" pitchFamily="18" charset="0"/>
                            </a:rPr>
                            <m:t>𝐹</m:t>
                          </m:r>
                        </m:sub>
                        <m:sup>
                          <m:r>
                            <a:rPr lang="en-US" altLang="zh-CN" b="0" i="1" smtClean="0">
                              <a:latin typeface="Cambria Math" panose="02040503050406030204" pitchFamily="18" charset="0"/>
                            </a:rPr>
                            <m:t>2</m:t>
                          </m:r>
                        </m:sup>
                      </m:sSubSup>
                    </m:oMath>
                  </m:oMathPara>
                </a14:m>
                <a:endParaRPr lang="zh-CN" altLang="en-US" dirty="0"/>
              </a:p>
            </p:txBody>
          </p:sp>
        </mc:Choice>
        <mc:Fallback>
          <p:sp>
            <p:nvSpPr>
              <p:cNvPr id="58" name="文本框 57">
                <a:extLst>
                  <a:ext uri="{FF2B5EF4-FFF2-40B4-BE49-F238E27FC236}">
                    <a16:creationId xmlns:a16="http://schemas.microsoft.com/office/drawing/2014/main" id="{533A7475-785E-4AEA-B1D0-3A55DA59BCE9}"/>
                  </a:ext>
                </a:extLst>
              </p:cNvPr>
              <p:cNvSpPr txBox="1">
                <a:spLocks noRot="1" noChangeAspect="1" noMove="1" noResize="1" noEditPoints="1" noAdjustHandles="1" noChangeArrowheads="1" noChangeShapeType="1" noTextEdit="1"/>
              </p:cNvSpPr>
              <p:nvPr/>
            </p:nvSpPr>
            <p:spPr>
              <a:xfrm>
                <a:off x="1420149" y="5580755"/>
                <a:ext cx="1210652" cy="280846"/>
              </a:xfrm>
              <a:prstGeom prst="rect">
                <a:avLst/>
              </a:prstGeom>
              <a:blipFill>
                <a:blip r:embed="rId5"/>
                <a:stretch>
                  <a:fillRect l="-6030" r="-503" b="-3404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9610077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442D85C3-D96E-4522-BF9E-5D862B35BC60}"/>
              </a:ext>
            </a:extLst>
          </p:cNvPr>
          <p:cNvPicPr>
            <a:picLocks noChangeAspect="1"/>
          </p:cNvPicPr>
          <p:nvPr/>
        </p:nvPicPr>
        <p:blipFill rotWithShape="1">
          <a:blip r:embed="rId2"/>
          <a:srcRect l="5825" b="24138"/>
          <a:stretch/>
        </p:blipFill>
        <p:spPr>
          <a:xfrm>
            <a:off x="0" y="1"/>
            <a:ext cx="3657951" cy="558799"/>
          </a:xfrm>
          <a:prstGeom prst="rect">
            <a:avLst/>
          </a:prstGeom>
        </p:spPr>
      </p:pic>
      <p:sp>
        <p:nvSpPr>
          <p:cNvPr id="4" name="灯片编号占位符 3">
            <a:extLst>
              <a:ext uri="{FF2B5EF4-FFF2-40B4-BE49-F238E27FC236}">
                <a16:creationId xmlns:a16="http://schemas.microsoft.com/office/drawing/2014/main" id="{04E8A2F4-BE86-4459-88A9-5278296767A5}"/>
              </a:ext>
            </a:extLst>
          </p:cNvPr>
          <p:cNvSpPr>
            <a:spLocks noGrp="1"/>
          </p:cNvSpPr>
          <p:nvPr>
            <p:ph type="sldNum" sz="quarter" idx="12"/>
          </p:nvPr>
        </p:nvSpPr>
        <p:spPr/>
        <p:txBody>
          <a:bodyPr/>
          <a:lstStyle/>
          <a:p>
            <a:fld id="{5DD3DB80-B894-403A-B48E-6FDC1A72010E}" type="slidenum">
              <a:rPr lang="zh-CN" altLang="en-US" smtClean="0"/>
              <a:pPr/>
              <a:t>27</a:t>
            </a:fld>
            <a:endParaRPr lang="zh-CN" altLang="en-US"/>
          </a:p>
        </p:txBody>
      </p:sp>
      <p:pic>
        <p:nvPicPr>
          <p:cNvPr id="27" name="图片 26">
            <a:extLst>
              <a:ext uri="{FF2B5EF4-FFF2-40B4-BE49-F238E27FC236}">
                <a16:creationId xmlns:a16="http://schemas.microsoft.com/office/drawing/2014/main" id="{4CD734D5-78FB-4589-8009-A702BB0A999D}"/>
              </a:ext>
            </a:extLst>
          </p:cNvPr>
          <p:cNvPicPr>
            <a:picLocks noChangeAspect="1"/>
          </p:cNvPicPr>
          <p:nvPr/>
        </p:nvPicPr>
        <p:blipFill>
          <a:blip r:embed="rId3"/>
          <a:stretch>
            <a:fillRect/>
          </a:stretch>
        </p:blipFill>
        <p:spPr>
          <a:xfrm>
            <a:off x="7132869" y="1025457"/>
            <a:ext cx="4225795" cy="4831645"/>
          </a:xfrm>
          <a:prstGeom prst="rect">
            <a:avLst/>
          </a:prstGeom>
        </p:spPr>
      </p:pic>
      <p:sp>
        <p:nvSpPr>
          <p:cNvPr id="28" name="矩形 27">
            <a:extLst>
              <a:ext uri="{FF2B5EF4-FFF2-40B4-BE49-F238E27FC236}">
                <a16:creationId xmlns:a16="http://schemas.microsoft.com/office/drawing/2014/main" id="{F5A9645A-5B9C-4F3F-A205-6DC30CA41EDE}"/>
              </a:ext>
            </a:extLst>
          </p:cNvPr>
          <p:cNvSpPr/>
          <p:nvPr/>
        </p:nvSpPr>
        <p:spPr>
          <a:xfrm>
            <a:off x="912273" y="1373000"/>
            <a:ext cx="6096000" cy="1289456"/>
          </a:xfrm>
          <a:prstGeom prst="rect">
            <a:avLst/>
          </a:prstGeom>
          <a:solidFill>
            <a:srgbClr val="FFCCCC">
              <a:alpha val="25000"/>
            </a:srgbClr>
          </a:solidFill>
        </p:spPr>
        <p:txBody>
          <a:bodyPr>
            <a:spAutoFit/>
          </a:bodyPr>
          <a:lstStyle/>
          <a:p>
            <a:pPr>
              <a:lnSpc>
                <a:spcPct val="150000"/>
              </a:lnSpc>
            </a:pPr>
            <a:r>
              <a:rPr lang="zh-CN" altLang="en-US" dirty="0"/>
              <a:t>对话系统中</a:t>
            </a:r>
            <a:r>
              <a:rPr lang="en-US" altLang="zh-CN" dirty="0"/>
              <a:t>, </a:t>
            </a:r>
            <a:r>
              <a:rPr lang="zh-CN" altLang="en-US" dirty="0"/>
              <a:t>假设输入为</a:t>
            </a:r>
            <a:r>
              <a:rPr lang="en-US" altLang="zh-CN" dirty="0"/>
              <a:t>q</a:t>
            </a:r>
            <a:r>
              <a:rPr lang="zh-CN" altLang="en-US" dirty="0"/>
              <a:t>，</a:t>
            </a:r>
            <a:r>
              <a:rPr lang="en-US" altLang="zh-CN" dirty="0"/>
              <a:t>Memory</a:t>
            </a:r>
            <a:r>
              <a:rPr lang="zh-CN" altLang="en-US" dirty="0"/>
              <a:t>中以（</a:t>
            </a:r>
            <a:r>
              <a:rPr lang="en-US" altLang="zh-CN" dirty="0"/>
              <a:t>k</a:t>
            </a:r>
            <a:r>
              <a:rPr lang="zh-CN" altLang="en-US" dirty="0"/>
              <a:t>，</a:t>
            </a:r>
            <a:r>
              <a:rPr lang="en-US" altLang="zh-CN" dirty="0"/>
              <a:t>v</a:t>
            </a:r>
            <a:r>
              <a:rPr lang="zh-CN" altLang="en-US" dirty="0"/>
              <a:t>）形式存储着我们需要的上下文。基于</a:t>
            </a:r>
            <a:r>
              <a:rPr lang="en-US" altLang="zh-CN" dirty="0"/>
              <a:t>Attention</a:t>
            </a:r>
            <a:r>
              <a:rPr lang="zh-CN" altLang="en-US" dirty="0"/>
              <a:t>的计算公式，得出</a:t>
            </a:r>
            <a:r>
              <a:rPr lang="en-US" altLang="zh-CN" dirty="0"/>
              <a:t>Memory-based Attention</a:t>
            </a:r>
            <a:r>
              <a:rPr lang="zh-CN" altLang="en-US" dirty="0"/>
              <a:t>的计算公式如下：</a:t>
            </a:r>
          </a:p>
        </p:txBody>
      </p:sp>
      <p:sp>
        <p:nvSpPr>
          <p:cNvPr id="29" name="矩形 28">
            <a:extLst>
              <a:ext uri="{FF2B5EF4-FFF2-40B4-BE49-F238E27FC236}">
                <a16:creationId xmlns:a16="http://schemas.microsoft.com/office/drawing/2014/main" id="{B7F90BB8-79EA-4BEA-A161-3BCC1CFD5DE6}"/>
              </a:ext>
            </a:extLst>
          </p:cNvPr>
          <p:cNvSpPr/>
          <p:nvPr/>
        </p:nvSpPr>
        <p:spPr>
          <a:xfrm>
            <a:off x="912273" y="3961506"/>
            <a:ext cx="5883943" cy="873957"/>
          </a:xfrm>
          <a:prstGeom prst="rect">
            <a:avLst/>
          </a:prstGeom>
          <a:solidFill>
            <a:srgbClr val="FFCCCC">
              <a:alpha val="25000"/>
            </a:srgbClr>
          </a:solidFill>
        </p:spPr>
        <p:txBody>
          <a:bodyPr wrap="square">
            <a:spAutoFit/>
          </a:bodyPr>
          <a:lstStyle/>
          <a:p>
            <a:pPr>
              <a:lnSpc>
                <a:spcPct val="150000"/>
              </a:lnSpc>
            </a:pPr>
            <a:r>
              <a:rPr lang="zh-CN" altLang="en-US" dirty="0"/>
              <a:t>在</a:t>
            </a:r>
            <a:r>
              <a:rPr lang="en-US" altLang="zh-CN" dirty="0"/>
              <a:t>QA</a:t>
            </a:r>
            <a:r>
              <a:rPr lang="zh-CN" altLang="en-US" dirty="0"/>
              <a:t>问题中，</a:t>
            </a:r>
            <a:r>
              <a:rPr lang="en-US" altLang="zh-CN" dirty="0"/>
              <a:t>Memory-based Attention</a:t>
            </a:r>
            <a:r>
              <a:rPr lang="zh-CN" altLang="en-US" dirty="0"/>
              <a:t>可以通过不停地迭代地更新</a:t>
            </a:r>
            <a:r>
              <a:rPr lang="en-US" altLang="zh-CN" dirty="0"/>
              <a:t>Memory</a:t>
            </a:r>
            <a:r>
              <a:rPr lang="zh-CN" altLang="en-US" dirty="0"/>
              <a:t>来将注意力转移到答案所在的位置</a:t>
            </a:r>
          </a:p>
        </p:txBody>
      </p:sp>
      <p:grpSp>
        <p:nvGrpSpPr>
          <p:cNvPr id="32" name="组合 31">
            <a:extLst>
              <a:ext uri="{FF2B5EF4-FFF2-40B4-BE49-F238E27FC236}">
                <a16:creationId xmlns:a16="http://schemas.microsoft.com/office/drawing/2014/main" id="{33E0CFE5-D338-4E94-835A-52B11C6B5315}"/>
              </a:ext>
            </a:extLst>
          </p:cNvPr>
          <p:cNvGrpSpPr/>
          <p:nvPr/>
        </p:nvGrpSpPr>
        <p:grpSpPr>
          <a:xfrm>
            <a:off x="1999622" y="2774779"/>
            <a:ext cx="2919541" cy="1074404"/>
            <a:chOff x="1561971" y="3556903"/>
            <a:chExt cx="2919541" cy="1074404"/>
          </a:xfrm>
        </p:grpSpPr>
        <p:pic>
          <p:nvPicPr>
            <p:cNvPr id="30" name="图片 29">
              <a:extLst>
                <a:ext uri="{FF2B5EF4-FFF2-40B4-BE49-F238E27FC236}">
                  <a16:creationId xmlns:a16="http://schemas.microsoft.com/office/drawing/2014/main" id="{B8D09369-A0D8-4250-913B-8A8BE01F3004}"/>
                </a:ext>
              </a:extLst>
            </p:cNvPr>
            <p:cNvPicPr>
              <a:picLocks noChangeAspect="1"/>
            </p:cNvPicPr>
            <p:nvPr/>
          </p:nvPicPr>
          <p:blipFill>
            <a:blip r:embed="rId4"/>
            <a:stretch>
              <a:fillRect/>
            </a:stretch>
          </p:blipFill>
          <p:spPr>
            <a:xfrm>
              <a:off x="1561971" y="3774057"/>
              <a:ext cx="2790825" cy="857250"/>
            </a:xfrm>
            <a:prstGeom prst="rect">
              <a:avLst/>
            </a:prstGeom>
          </p:spPr>
        </p:pic>
        <p:pic>
          <p:nvPicPr>
            <p:cNvPr id="31" name="图片 30">
              <a:extLst>
                <a:ext uri="{FF2B5EF4-FFF2-40B4-BE49-F238E27FC236}">
                  <a16:creationId xmlns:a16="http://schemas.microsoft.com/office/drawing/2014/main" id="{6350460C-8809-41B6-A830-AF93BE2BD193}"/>
                </a:ext>
              </a:extLst>
            </p:cNvPr>
            <p:cNvPicPr>
              <a:picLocks noChangeAspect="1"/>
            </p:cNvPicPr>
            <p:nvPr/>
          </p:nvPicPr>
          <p:blipFill>
            <a:blip r:embed="rId5"/>
            <a:stretch>
              <a:fillRect/>
            </a:stretch>
          </p:blipFill>
          <p:spPr>
            <a:xfrm>
              <a:off x="1614487" y="3556903"/>
              <a:ext cx="2867025" cy="390525"/>
            </a:xfrm>
            <a:prstGeom prst="rect">
              <a:avLst/>
            </a:prstGeom>
          </p:spPr>
        </p:pic>
      </p:grpSp>
      <p:sp>
        <p:nvSpPr>
          <p:cNvPr id="2" name="标题 1">
            <a:extLst>
              <a:ext uri="{FF2B5EF4-FFF2-40B4-BE49-F238E27FC236}">
                <a16:creationId xmlns:a16="http://schemas.microsoft.com/office/drawing/2014/main" id="{958CADA0-6B75-4DA8-85CE-DE34488E84A0}"/>
              </a:ext>
            </a:extLst>
          </p:cNvPr>
          <p:cNvSpPr>
            <a:spLocks noGrp="1"/>
          </p:cNvSpPr>
          <p:nvPr>
            <p:ph type="title"/>
          </p:nvPr>
        </p:nvSpPr>
        <p:spPr/>
        <p:txBody>
          <a:bodyPr/>
          <a:lstStyle/>
          <a:p>
            <a:pPr rtl="0" eaLnBrk="1" latinLnBrk="0" hangingPunct="1"/>
            <a:r>
              <a:rPr lang="en-US" altLang="zh-CN" sz="2800" b="1" kern="1200" dirty="0">
                <a:solidFill>
                  <a:schemeClr val="tx1"/>
                </a:solidFill>
                <a:effectLst/>
                <a:latin typeface="+mj-lt"/>
                <a:ea typeface="+mj-ea"/>
                <a:cs typeface="+mj-cs"/>
              </a:rPr>
              <a:t>2.8 </a:t>
            </a:r>
            <a:r>
              <a:rPr lang="zh-CN" altLang="en-US" sz="2800" b="1" kern="1200" dirty="0">
                <a:solidFill>
                  <a:schemeClr val="tx1"/>
                </a:solidFill>
                <a:effectLst/>
                <a:latin typeface="+mj-lt"/>
                <a:ea typeface="+mj-ea"/>
                <a:cs typeface="+mj-cs"/>
              </a:rPr>
              <a:t>组合：</a:t>
            </a:r>
            <a:r>
              <a:rPr lang="en-US" altLang="zh-CN" sz="2800" b="1" kern="1200" dirty="0">
                <a:solidFill>
                  <a:schemeClr val="tx1"/>
                </a:solidFill>
                <a:effectLst/>
                <a:latin typeface="+mj-lt"/>
                <a:ea typeface="+mj-ea"/>
                <a:cs typeface="+mj-cs"/>
              </a:rPr>
              <a:t>Memory-Based Attention</a:t>
            </a:r>
            <a:endParaRPr lang="zh-CN" altLang="zh-CN" dirty="0">
              <a:effectLst/>
            </a:endParaRPr>
          </a:p>
        </p:txBody>
      </p:sp>
    </p:spTree>
    <p:extLst>
      <p:ext uri="{BB962C8B-B14F-4D97-AF65-F5344CB8AC3E}">
        <p14:creationId xmlns:p14="http://schemas.microsoft.com/office/powerpoint/2010/main" val="12950384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207126" y="2633172"/>
            <a:ext cx="4482645" cy="973538"/>
          </a:xfrm>
        </p:spPr>
        <p:txBody>
          <a:bodyPr>
            <a:noAutofit/>
          </a:bodyPr>
          <a:lstStyle/>
          <a:p>
            <a:r>
              <a:rPr lang="en-US" altLang="zh-CN" sz="4400" dirty="0"/>
              <a:t>Thanks.</a:t>
            </a:r>
            <a:endParaRPr lang="zh-CN" altLang="en-US" sz="3600" b="0" dirty="0"/>
          </a:p>
        </p:txBody>
      </p:sp>
      <p:cxnSp>
        <p:nvCxnSpPr>
          <p:cNvPr id="5" name="直接连接符 4">
            <a:extLst>
              <a:ext uri="{FF2B5EF4-FFF2-40B4-BE49-F238E27FC236}">
                <a16:creationId xmlns:a16="http://schemas.microsoft.com/office/drawing/2014/main" id="{0946A5F7-F537-4434-9DF0-6849E234EDA4}"/>
              </a:ext>
            </a:extLst>
          </p:cNvPr>
          <p:cNvCxnSpPr>
            <a:cxnSpLocks/>
          </p:cNvCxnSpPr>
          <p:nvPr/>
        </p:nvCxnSpPr>
        <p:spPr>
          <a:xfrm>
            <a:off x="6207126" y="2127252"/>
            <a:ext cx="5313362"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1F408655-7B16-4C36-8089-D73A62DE8A3B}"/>
              </a:ext>
            </a:extLst>
          </p:cNvPr>
          <p:cNvCxnSpPr>
            <a:cxnSpLocks/>
          </p:cNvCxnSpPr>
          <p:nvPr/>
        </p:nvCxnSpPr>
        <p:spPr>
          <a:xfrm>
            <a:off x="6207126" y="4112630"/>
            <a:ext cx="5313362"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90430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C0C255-4EF6-4A64-9B00-73C4510451C1}"/>
              </a:ext>
            </a:extLst>
          </p:cNvPr>
          <p:cNvSpPr>
            <a:spLocks noGrp="1"/>
          </p:cNvSpPr>
          <p:nvPr>
            <p:ph type="title"/>
          </p:nvPr>
        </p:nvSpPr>
        <p:spPr/>
        <p:txBody>
          <a:bodyPr/>
          <a:lstStyle/>
          <a:p>
            <a:r>
              <a:rPr lang="zh-CN" altLang="en-US" dirty="0"/>
              <a:t>原文链接</a:t>
            </a:r>
          </a:p>
        </p:txBody>
      </p:sp>
      <p:sp>
        <p:nvSpPr>
          <p:cNvPr id="3" name="灯片编号占位符 2">
            <a:extLst>
              <a:ext uri="{FF2B5EF4-FFF2-40B4-BE49-F238E27FC236}">
                <a16:creationId xmlns:a16="http://schemas.microsoft.com/office/drawing/2014/main" id="{6BE1B78C-81BD-43B1-9E6A-02580FB9818E}"/>
              </a:ext>
            </a:extLst>
          </p:cNvPr>
          <p:cNvSpPr>
            <a:spLocks noGrp="1"/>
          </p:cNvSpPr>
          <p:nvPr>
            <p:ph type="sldNum" sz="quarter" idx="12"/>
          </p:nvPr>
        </p:nvSpPr>
        <p:spPr/>
        <p:txBody>
          <a:bodyPr/>
          <a:lstStyle/>
          <a:p>
            <a:fld id="{5DD3DB80-B894-403A-B48E-6FDC1A72010E}" type="slidenum">
              <a:rPr lang="zh-CN" altLang="en-US" smtClean="0"/>
              <a:pPr/>
              <a:t>29</a:t>
            </a:fld>
            <a:endParaRPr lang="zh-CN" altLang="en-US"/>
          </a:p>
        </p:txBody>
      </p:sp>
      <p:sp>
        <p:nvSpPr>
          <p:cNvPr id="4" name="文本框 3">
            <a:extLst>
              <a:ext uri="{FF2B5EF4-FFF2-40B4-BE49-F238E27FC236}">
                <a16:creationId xmlns:a16="http://schemas.microsoft.com/office/drawing/2014/main" id="{E5E1D734-0466-4ADA-9EA6-FCD13E1823DB}"/>
              </a:ext>
            </a:extLst>
          </p:cNvPr>
          <p:cNvSpPr txBox="1"/>
          <p:nvPr/>
        </p:nvSpPr>
        <p:spPr>
          <a:xfrm>
            <a:off x="1579418" y="1901536"/>
            <a:ext cx="8167255" cy="3693319"/>
          </a:xfrm>
          <a:prstGeom prst="rect">
            <a:avLst/>
          </a:prstGeom>
          <a:noFill/>
        </p:spPr>
        <p:txBody>
          <a:bodyPr wrap="square" rtlCol="0">
            <a:spAutoFit/>
          </a:bodyPr>
          <a:lstStyle/>
          <a:p>
            <a:pPr marL="342900" indent="-342900">
              <a:buFont typeface="+mj-lt"/>
              <a:buAutoNum type="arabicPeriod"/>
            </a:pPr>
            <a:r>
              <a:rPr lang="zh-CN" altLang="en-US" dirty="0"/>
              <a:t>详解</a:t>
            </a:r>
            <a:r>
              <a:rPr lang="en-US" altLang="zh-CN" dirty="0"/>
              <a:t>Transformer </a:t>
            </a:r>
            <a:r>
              <a:rPr lang="zh-CN" altLang="en-US" dirty="0"/>
              <a:t>（</a:t>
            </a:r>
            <a:r>
              <a:rPr lang="en-US" altLang="zh-CN" dirty="0"/>
              <a:t>Attention Is All You Need</a:t>
            </a:r>
            <a:r>
              <a:rPr lang="zh-CN" altLang="en-US" dirty="0"/>
              <a:t>） </a:t>
            </a:r>
            <a:r>
              <a:rPr lang="en-US" altLang="zh-CN" dirty="0"/>
              <a:t>- </a:t>
            </a:r>
            <a:r>
              <a:rPr lang="zh-CN" altLang="en-US" dirty="0"/>
              <a:t>刘岩的文章 </a:t>
            </a:r>
            <a:r>
              <a:rPr lang="en-US" altLang="zh-CN" dirty="0"/>
              <a:t>- </a:t>
            </a:r>
            <a:r>
              <a:rPr lang="zh-CN" altLang="en-US" dirty="0"/>
              <a:t>知乎 </a:t>
            </a:r>
            <a:r>
              <a:rPr lang="en-US" altLang="zh-CN" dirty="0">
                <a:hlinkClick r:id="rId2"/>
              </a:rPr>
              <a:t>https://zhuanlan.zhihu.com/p/48508221</a:t>
            </a:r>
            <a:endParaRPr lang="en-US" altLang="zh-CN" dirty="0"/>
          </a:p>
          <a:p>
            <a:pPr marL="342900" indent="-342900">
              <a:buFont typeface="+mj-lt"/>
              <a:buAutoNum type="arabicPeriod"/>
            </a:pPr>
            <a:r>
              <a:rPr lang="zh-CN" altLang="en-US" dirty="0"/>
              <a:t>模型汇总</a:t>
            </a:r>
            <a:r>
              <a:rPr lang="en-US" altLang="zh-CN" dirty="0"/>
              <a:t>24 - </a:t>
            </a:r>
            <a:r>
              <a:rPr lang="zh-CN" altLang="en-US" dirty="0"/>
              <a:t>深度学习中</a:t>
            </a:r>
            <a:r>
              <a:rPr lang="en-US" altLang="zh-CN" dirty="0"/>
              <a:t>Attention Mechanism</a:t>
            </a:r>
            <a:r>
              <a:rPr lang="zh-CN" altLang="en-US" dirty="0"/>
              <a:t>详细介绍：原理、分类及应用 </a:t>
            </a:r>
            <a:r>
              <a:rPr lang="en-US" altLang="zh-CN" dirty="0"/>
              <a:t>- </a:t>
            </a:r>
            <a:r>
              <a:rPr lang="en-US" altLang="zh-CN" dirty="0" err="1"/>
              <a:t>lqfarmer</a:t>
            </a:r>
            <a:r>
              <a:rPr lang="zh-CN" altLang="en-US" dirty="0"/>
              <a:t>的文章 </a:t>
            </a:r>
            <a:r>
              <a:rPr lang="en-US" altLang="zh-CN" dirty="0"/>
              <a:t>- </a:t>
            </a:r>
            <a:r>
              <a:rPr lang="zh-CN" altLang="en-US" dirty="0"/>
              <a:t>知乎</a:t>
            </a:r>
            <a:endParaRPr lang="en-US" altLang="zh-CN" dirty="0"/>
          </a:p>
          <a:p>
            <a:pPr lvl="1"/>
            <a:r>
              <a:rPr lang="en-US" altLang="zh-CN" dirty="0">
                <a:hlinkClick r:id="rId3"/>
              </a:rPr>
              <a:t>https://zhuanlan.zhihu.com/p/31547842</a:t>
            </a:r>
            <a:endParaRPr lang="en-US" altLang="zh-CN" dirty="0"/>
          </a:p>
          <a:p>
            <a:pPr marL="342900" indent="-342900">
              <a:buFont typeface="+mj-lt"/>
              <a:buAutoNum type="arabicPeriod"/>
            </a:pPr>
            <a:r>
              <a:rPr lang="en-US" altLang="zh-CN" dirty="0" err="1"/>
              <a:t>nlp</a:t>
            </a:r>
            <a:r>
              <a:rPr lang="zh-CN" altLang="en-US" dirty="0"/>
              <a:t>中的</a:t>
            </a:r>
            <a:r>
              <a:rPr lang="en-US" altLang="zh-CN" dirty="0"/>
              <a:t>Attention</a:t>
            </a:r>
            <a:r>
              <a:rPr lang="zh-CN" altLang="en-US" dirty="0"/>
              <a:t>注意力机制</a:t>
            </a:r>
            <a:r>
              <a:rPr lang="en-US" altLang="zh-CN" dirty="0"/>
              <a:t>+Transformer</a:t>
            </a:r>
            <a:r>
              <a:rPr lang="zh-CN" altLang="en-US" dirty="0"/>
              <a:t>详解 </a:t>
            </a:r>
            <a:r>
              <a:rPr lang="en-US" altLang="zh-CN" dirty="0"/>
              <a:t>- </a:t>
            </a:r>
            <a:r>
              <a:rPr lang="en-US" altLang="zh-CN" dirty="0" err="1"/>
              <a:t>JayLou</a:t>
            </a:r>
            <a:r>
              <a:rPr lang="zh-CN" altLang="en-US" dirty="0"/>
              <a:t>的文章 </a:t>
            </a:r>
            <a:r>
              <a:rPr lang="en-US" altLang="zh-CN" dirty="0"/>
              <a:t>- </a:t>
            </a:r>
            <a:r>
              <a:rPr lang="zh-CN" altLang="en-US" dirty="0"/>
              <a:t>知乎</a:t>
            </a:r>
          </a:p>
          <a:p>
            <a:pPr lvl="1"/>
            <a:r>
              <a:rPr lang="en-US" altLang="zh-CN" dirty="0">
                <a:hlinkClick r:id="rId4"/>
              </a:rPr>
              <a:t>https://zhuanlan.zhihu.com/p/53682800</a:t>
            </a:r>
            <a:endParaRPr lang="en-US" altLang="zh-CN" dirty="0"/>
          </a:p>
          <a:p>
            <a:pPr marL="342900" indent="-342900">
              <a:buFont typeface="+mj-lt"/>
              <a:buAutoNum type="arabicPeriod"/>
            </a:pPr>
            <a:r>
              <a:rPr lang="zh-CN" altLang="en-US" dirty="0"/>
              <a:t>深度学习中的注意力模型（</a:t>
            </a:r>
            <a:r>
              <a:rPr lang="en-US" altLang="zh-CN" dirty="0"/>
              <a:t>2017</a:t>
            </a:r>
            <a:r>
              <a:rPr lang="zh-CN" altLang="en-US" dirty="0"/>
              <a:t>版） </a:t>
            </a:r>
            <a:r>
              <a:rPr lang="en-US" altLang="zh-CN" dirty="0"/>
              <a:t>- </a:t>
            </a:r>
            <a:r>
              <a:rPr lang="zh-CN" altLang="en-US" dirty="0"/>
              <a:t>张俊林的文章 </a:t>
            </a:r>
            <a:r>
              <a:rPr lang="en-US" altLang="zh-CN" dirty="0"/>
              <a:t>- </a:t>
            </a:r>
            <a:r>
              <a:rPr lang="zh-CN" altLang="en-US" dirty="0"/>
              <a:t>知乎</a:t>
            </a:r>
          </a:p>
          <a:p>
            <a:pPr lvl="1"/>
            <a:r>
              <a:rPr lang="en-US" altLang="zh-CN" dirty="0">
                <a:hlinkClick r:id="rId5"/>
              </a:rPr>
              <a:t>https://zhuanlan.zhihu.com/p/37601161</a:t>
            </a:r>
            <a:endParaRPr lang="en-US" altLang="zh-CN" dirty="0"/>
          </a:p>
          <a:p>
            <a:pPr marL="342900" indent="-342900">
              <a:buFont typeface="+mj-lt"/>
              <a:buAutoNum type="arabicPeriod"/>
            </a:pPr>
            <a:r>
              <a:rPr lang="zh-CN" altLang="en-US" dirty="0"/>
              <a:t>如何评价</a:t>
            </a:r>
            <a:r>
              <a:rPr lang="en-US" altLang="zh-CN" dirty="0"/>
              <a:t>NAACL2019 paper</a:t>
            </a:r>
            <a:r>
              <a:rPr lang="zh-CN" altLang="en-US" dirty="0"/>
              <a:t>：</a:t>
            </a:r>
            <a:r>
              <a:rPr lang="en-US" altLang="zh-CN" dirty="0"/>
              <a:t>Attention is not Explanation? - </a:t>
            </a:r>
            <a:r>
              <a:rPr lang="en-US" altLang="zh-CN" dirty="0" err="1"/>
              <a:t>LinT</a:t>
            </a:r>
            <a:r>
              <a:rPr lang="zh-CN" altLang="en-US" dirty="0"/>
              <a:t>的回答 </a:t>
            </a:r>
            <a:r>
              <a:rPr lang="en-US" altLang="zh-CN" dirty="0"/>
              <a:t>- </a:t>
            </a:r>
            <a:r>
              <a:rPr lang="zh-CN" altLang="en-US" dirty="0"/>
              <a:t>知乎</a:t>
            </a:r>
          </a:p>
          <a:p>
            <a:pPr lvl="1"/>
            <a:r>
              <a:rPr lang="en-US" altLang="zh-CN" dirty="0">
                <a:hlinkClick r:id="rId6"/>
              </a:rPr>
              <a:t>https://www.zhihu.com/question/314463239/answer/816564113</a:t>
            </a:r>
            <a:endParaRPr lang="en-US" altLang="zh-CN" dirty="0"/>
          </a:p>
          <a:p>
            <a:endParaRPr lang="zh-CN" altLang="en-US" dirty="0"/>
          </a:p>
        </p:txBody>
      </p:sp>
    </p:spTree>
    <p:extLst>
      <p:ext uri="{BB962C8B-B14F-4D97-AF65-F5344CB8AC3E}">
        <p14:creationId xmlns:p14="http://schemas.microsoft.com/office/powerpoint/2010/main" val="2000813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zh-CN" altLang="en-US" sz="3200" dirty="0"/>
              <a:t>原  理</a:t>
            </a:r>
          </a:p>
        </p:txBody>
      </p:sp>
      <p:sp>
        <p:nvSpPr>
          <p:cNvPr id="3" name="文本占位符 2"/>
          <p:cNvSpPr>
            <a:spLocks noGrp="1"/>
          </p:cNvSpPr>
          <p:nvPr>
            <p:ph type="body" idx="1"/>
          </p:nvPr>
        </p:nvSpPr>
        <p:spPr/>
        <p:txBody>
          <a:bodyPr>
            <a:normAutofit/>
          </a:bodyPr>
          <a:lstStyle/>
          <a:p>
            <a:pPr lvl="0"/>
            <a:r>
              <a:rPr lang="zh-CN" altLang="en-US" sz="1800" dirty="0"/>
              <a:t>主要解决的问题及其原理</a:t>
            </a:r>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01</a:t>
            </a:r>
            <a:endParaRPr lang="zh-CN" altLang="en-US" b="1" dirty="0">
              <a:solidFill>
                <a:schemeClr val="accent1"/>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3715973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zh-CN" altLang="en-US" sz="3200" dirty="0"/>
              <a:t>应用</a:t>
            </a:r>
          </a:p>
        </p:txBody>
      </p:sp>
      <p:sp>
        <p:nvSpPr>
          <p:cNvPr id="3" name="文本占位符 2"/>
          <p:cNvSpPr>
            <a:spLocks noGrp="1"/>
          </p:cNvSpPr>
          <p:nvPr>
            <p:ph type="body" idx="1"/>
          </p:nvPr>
        </p:nvSpPr>
        <p:spPr>
          <a:xfrm>
            <a:off x="669924" y="3471999"/>
            <a:ext cx="10850564" cy="2097527"/>
          </a:xfrm>
        </p:spPr>
        <p:txBody>
          <a:bodyPr>
            <a:noAutofit/>
          </a:bodyPr>
          <a:lstStyle/>
          <a:p>
            <a:pPr rtl="0" eaLnBrk="1" latinLnBrk="0" hangingPunct="1"/>
            <a:r>
              <a:rPr lang="zh-CN" altLang="zh-CN" sz="1800" kern="1200" dirty="0">
                <a:solidFill>
                  <a:schemeClr val="tx1"/>
                </a:solidFill>
                <a:effectLst/>
              </a:rPr>
              <a:t>机器翻译（</a:t>
            </a:r>
            <a:r>
              <a:rPr lang="en-US" altLang="zh-CN" sz="1800" kern="1200" dirty="0">
                <a:solidFill>
                  <a:schemeClr val="tx1"/>
                </a:solidFill>
                <a:effectLst/>
              </a:rPr>
              <a:t>Machine Translation</a:t>
            </a:r>
            <a:r>
              <a:rPr lang="zh-CN" altLang="zh-CN" sz="1800" kern="1200" dirty="0">
                <a:solidFill>
                  <a:schemeClr val="tx1"/>
                </a:solidFill>
                <a:effectLst/>
              </a:rPr>
              <a:t>）</a:t>
            </a:r>
            <a:endParaRPr lang="zh-CN" altLang="zh-CN" sz="1800" dirty="0">
              <a:effectLst/>
            </a:endParaRPr>
          </a:p>
          <a:p>
            <a:pPr rtl="0" eaLnBrk="1" latinLnBrk="0" hangingPunct="1"/>
            <a:r>
              <a:rPr lang="zh-CN" altLang="zh-CN" sz="1800" kern="1200" dirty="0">
                <a:solidFill>
                  <a:schemeClr val="tx1"/>
                </a:solidFill>
                <a:effectLst/>
              </a:rPr>
              <a:t>关系抽取（</a:t>
            </a:r>
            <a:r>
              <a:rPr lang="en-US" altLang="zh-CN" sz="1800" kern="1200" dirty="0" err="1">
                <a:solidFill>
                  <a:schemeClr val="tx1"/>
                </a:solidFill>
                <a:effectLst/>
              </a:rPr>
              <a:t>EntailMent</a:t>
            </a:r>
            <a:r>
              <a:rPr lang="en-US" altLang="zh-CN" sz="1800" kern="1200" dirty="0">
                <a:solidFill>
                  <a:schemeClr val="tx1"/>
                </a:solidFill>
                <a:effectLst/>
              </a:rPr>
              <a:t> Extraction</a:t>
            </a:r>
            <a:r>
              <a:rPr lang="zh-CN" altLang="zh-CN" sz="1800" kern="1200" dirty="0">
                <a:solidFill>
                  <a:schemeClr val="tx1"/>
                </a:solidFill>
                <a:effectLst/>
              </a:rPr>
              <a:t>）</a:t>
            </a:r>
            <a:endParaRPr lang="zh-CN" altLang="zh-CN" sz="1800" dirty="0">
              <a:effectLst/>
            </a:endParaRPr>
          </a:p>
          <a:p>
            <a:pPr rtl="0" eaLnBrk="1" latinLnBrk="0" hangingPunct="1"/>
            <a:r>
              <a:rPr lang="zh-CN" altLang="zh-CN" sz="1800" kern="1200" dirty="0">
                <a:solidFill>
                  <a:schemeClr val="tx1"/>
                </a:solidFill>
                <a:effectLst/>
              </a:rPr>
              <a:t>自动摘要生成（</a:t>
            </a:r>
            <a:r>
              <a:rPr lang="en-US" altLang="zh-CN" sz="1800" kern="1200" dirty="0">
                <a:solidFill>
                  <a:schemeClr val="tx1"/>
                </a:solidFill>
                <a:effectLst/>
              </a:rPr>
              <a:t>Text Summarization</a:t>
            </a:r>
            <a:r>
              <a:rPr lang="zh-CN" altLang="zh-CN" sz="1800" kern="1200" dirty="0">
                <a:solidFill>
                  <a:schemeClr val="tx1"/>
                </a:solidFill>
                <a:effectLst/>
              </a:rPr>
              <a:t>）</a:t>
            </a:r>
            <a:endParaRPr lang="zh-CN" altLang="zh-CN" sz="1800" dirty="0">
              <a:effectLst/>
            </a:endParaRPr>
          </a:p>
          <a:p>
            <a:pPr lvl="0"/>
            <a:endParaRPr lang="zh-CN" altLang="en-US" dirty="0"/>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03</a:t>
            </a:r>
            <a:endParaRPr lang="zh-CN" altLang="en-US" b="1" dirty="0">
              <a:solidFill>
                <a:schemeClr val="accent1"/>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12694776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80BC8D-8D80-488E-8D10-1220E0B68E6D}"/>
              </a:ext>
            </a:extLst>
          </p:cNvPr>
          <p:cNvSpPr>
            <a:spLocks noGrp="1"/>
          </p:cNvSpPr>
          <p:nvPr>
            <p:ph type="title"/>
          </p:nvPr>
        </p:nvSpPr>
        <p:spPr/>
        <p:txBody>
          <a:bodyPr/>
          <a:lstStyle/>
          <a:p>
            <a:r>
              <a:rPr lang="zh-CN" altLang="en-US" dirty="0"/>
              <a:t>机器翻译</a:t>
            </a:r>
          </a:p>
        </p:txBody>
      </p:sp>
      <p:sp>
        <p:nvSpPr>
          <p:cNvPr id="4" name="灯片编号占位符 3">
            <a:extLst>
              <a:ext uri="{FF2B5EF4-FFF2-40B4-BE49-F238E27FC236}">
                <a16:creationId xmlns:a16="http://schemas.microsoft.com/office/drawing/2014/main" id="{3D354A72-55AB-4D3D-BEE0-44246E6B7B83}"/>
              </a:ext>
            </a:extLst>
          </p:cNvPr>
          <p:cNvSpPr>
            <a:spLocks noGrp="1"/>
          </p:cNvSpPr>
          <p:nvPr>
            <p:ph type="sldNum" sz="quarter" idx="12"/>
          </p:nvPr>
        </p:nvSpPr>
        <p:spPr/>
        <p:txBody>
          <a:bodyPr/>
          <a:lstStyle/>
          <a:p>
            <a:fld id="{5DD3DB80-B894-403A-B48E-6FDC1A72010E}" type="slidenum">
              <a:rPr lang="zh-CN" altLang="en-US" smtClean="0"/>
              <a:pPr/>
              <a:t>31</a:t>
            </a:fld>
            <a:endParaRPr lang="zh-CN" altLang="en-US"/>
          </a:p>
        </p:txBody>
      </p:sp>
      <p:pic>
        <p:nvPicPr>
          <p:cNvPr id="49" name="图片 48">
            <a:extLst>
              <a:ext uri="{FF2B5EF4-FFF2-40B4-BE49-F238E27FC236}">
                <a16:creationId xmlns:a16="http://schemas.microsoft.com/office/drawing/2014/main" id="{5AF31149-FEB3-4FA0-A4F3-5E57CCEA6A23}"/>
              </a:ext>
            </a:extLst>
          </p:cNvPr>
          <p:cNvPicPr>
            <a:picLocks noChangeAspect="1"/>
          </p:cNvPicPr>
          <p:nvPr/>
        </p:nvPicPr>
        <p:blipFill rotWithShape="1">
          <a:blip r:embed="rId2"/>
          <a:srcRect l="5825" b="24138"/>
          <a:stretch/>
        </p:blipFill>
        <p:spPr>
          <a:xfrm>
            <a:off x="0" y="0"/>
            <a:ext cx="3657951" cy="622169"/>
          </a:xfrm>
          <a:prstGeom prst="rect">
            <a:avLst/>
          </a:prstGeom>
        </p:spPr>
      </p:pic>
      <p:cxnSp>
        <p:nvCxnSpPr>
          <p:cNvPr id="51" name="直接连接符 50">
            <a:extLst>
              <a:ext uri="{FF2B5EF4-FFF2-40B4-BE49-F238E27FC236}">
                <a16:creationId xmlns:a16="http://schemas.microsoft.com/office/drawing/2014/main" id="{F6F9508A-7E09-44A3-B717-C91D63E24605}"/>
              </a:ext>
            </a:extLst>
          </p:cNvPr>
          <p:cNvCxnSpPr/>
          <p:nvPr/>
        </p:nvCxnSpPr>
        <p:spPr>
          <a:xfrm>
            <a:off x="6095205" y="1609053"/>
            <a:ext cx="0" cy="4029747"/>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pic>
        <p:nvPicPr>
          <p:cNvPr id="53" name="图片 52">
            <a:extLst>
              <a:ext uri="{FF2B5EF4-FFF2-40B4-BE49-F238E27FC236}">
                <a16:creationId xmlns:a16="http://schemas.microsoft.com/office/drawing/2014/main" id="{10FCAE46-6C73-40D9-A919-A5D9B45C1FBD}"/>
              </a:ext>
            </a:extLst>
          </p:cNvPr>
          <p:cNvPicPr>
            <a:picLocks noChangeAspect="1"/>
          </p:cNvPicPr>
          <p:nvPr/>
        </p:nvPicPr>
        <p:blipFill>
          <a:blip r:embed="rId3"/>
          <a:stretch>
            <a:fillRect/>
          </a:stretch>
        </p:blipFill>
        <p:spPr>
          <a:xfrm>
            <a:off x="6452596" y="665163"/>
            <a:ext cx="5067892" cy="5575300"/>
          </a:xfrm>
          <a:prstGeom prst="rect">
            <a:avLst/>
          </a:prstGeom>
        </p:spPr>
      </p:pic>
      <p:sp>
        <p:nvSpPr>
          <p:cNvPr id="55" name="矩形 54">
            <a:extLst>
              <a:ext uri="{FF2B5EF4-FFF2-40B4-BE49-F238E27FC236}">
                <a16:creationId xmlns:a16="http://schemas.microsoft.com/office/drawing/2014/main" id="{A9517FDA-CFE2-4C67-A088-67CD5E0D7B82}"/>
              </a:ext>
            </a:extLst>
          </p:cNvPr>
          <p:cNvSpPr/>
          <p:nvPr/>
        </p:nvSpPr>
        <p:spPr>
          <a:xfrm>
            <a:off x="887310" y="1508541"/>
            <a:ext cx="5029200" cy="4185761"/>
          </a:xfrm>
          <a:prstGeom prst="rect">
            <a:avLst/>
          </a:prstGeom>
        </p:spPr>
        <p:txBody>
          <a:bodyPr wrap="square">
            <a:spAutoFit/>
          </a:bodyPr>
          <a:lstStyle/>
          <a:p>
            <a:r>
              <a:rPr lang="en-US" altLang="zh-CN" sz="2400" b="1" dirty="0"/>
              <a:t>《Neural machine translation by jointly learning to align and translate》</a:t>
            </a:r>
            <a:r>
              <a:rPr lang="zh-CN" altLang="en-US" sz="2400" b="1" dirty="0"/>
              <a:t>，</a:t>
            </a:r>
            <a:r>
              <a:rPr lang="en-US" altLang="zh-CN" sz="2400" b="1" dirty="0" err="1"/>
              <a:t>Dzmitry</a:t>
            </a:r>
            <a:r>
              <a:rPr lang="en-US" altLang="zh-CN" sz="2400" b="1" dirty="0"/>
              <a:t> </a:t>
            </a:r>
            <a:r>
              <a:rPr lang="en-US" altLang="zh-CN" sz="2400" b="1" dirty="0" err="1"/>
              <a:t>Bahdanau</a:t>
            </a:r>
            <a:r>
              <a:rPr lang="zh-CN" altLang="en-US" sz="2400" b="1" dirty="0"/>
              <a:t>等人，</a:t>
            </a:r>
            <a:r>
              <a:rPr lang="en-US" altLang="zh-CN" sz="2400" b="1" dirty="0"/>
              <a:t>2015</a:t>
            </a:r>
          </a:p>
          <a:p>
            <a:endParaRPr lang="zh-CN" altLang="en-US" dirty="0"/>
          </a:p>
          <a:p>
            <a:pPr marL="285750" indent="-285750">
              <a:buFont typeface="Wingdings" panose="05000000000000000000" pitchFamily="2" charset="2"/>
              <a:buChar char="n"/>
            </a:pPr>
            <a:r>
              <a:rPr lang="zh-CN" altLang="en-US" b="1" dirty="0">
                <a:solidFill>
                  <a:schemeClr val="accent1">
                    <a:lumMod val="75000"/>
                  </a:schemeClr>
                </a:solidFill>
              </a:rPr>
              <a:t>任务：</a:t>
            </a:r>
            <a:endParaRPr lang="en-US" altLang="zh-CN" b="1" dirty="0">
              <a:solidFill>
                <a:schemeClr val="accent1">
                  <a:lumMod val="75000"/>
                </a:schemeClr>
              </a:solidFill>
            </a:endParaRPr>
          </a:p>
          <a:p>
            <a:pPr lvl="1"/>
            <a:r>
              <a:rPr lang="zh-CN" altLang="en-US" sz="1600" dirty="0"/>
              <a:t>给定一个法语句子做为输入序列，翻译并输出一个英文句子做为输出序列</a:t>
            </a:r>
            <a:endParaRPr lang="en-US" altLang="zh-CN" sz="1600" dirty="0"/>
          </a:p>
          <a:p>
            <a:pPr marL="285750" indent="-285750">
              <a:buFont typeface="Wingdings" panose="05000000000000000000" pitchFamily="2" charset="2"/>
              <a:buChar char="n"/>
            </a:pPr>
            <a:endParaRPr lang="en-US" altLang="zh-CN" dirty="0"/>
          </a:p>
          <a:p>
            <a:pPr marL="285750" indent="-285750">
              <a:buFont typeface="Wingdings" panose="05000000000000000000" pitchFamily="2" charset="2"/>
              <a:buChar char="n"/>
            </a:pPr>
            <a:r>
              <a:rPr lang="zh-CN" altLang="en-US" b="1" dirty="0">
                <a:solidFill>
                  <a:schemeClr val="accent1">
                    <a:lumMod val="75000"/>
                  </a:schemeClr>
                </a:solidFill>
              </a:rPr>
              <a:t>作用：</a:t>
            </a:r>
            <a:endParaRPr lang="en-US" altLang="zh-CN" b="1" dirty="0">
              <a:solidFill>
                <a:schemeClr val="accent1">
                  <a:lumMod val="75000"/>
                </a:schemeClr>
              </a:solidFill>
            </a:endParaRPr>
          </a:p>
          <a:p>
            <a:pPr marL="742950" lvl="1" indent="-285750">
              <a:buFont typeface="Wingdings" panose="05000000000000000000" pitchFamily="2" charset="2"/>
              <a:buChar char="p"/>
            </a:pPr>
            <a:r>
              <a:rPr lang="zh-CN" altLang="en-US" sz="1600" dirty="0"/>
              <a:t>关联输出序列中每个单词与输入序列中的某个特定单词的关联程度；</a:t>
            </a:r>
            <a:endParaRPr lang="en-US" altLang="zh-CN" sz="1600" dirty="0"/>
          </a:p>
          <a:p>
            <a:pPr marL="742950" lvl="1" indent="-285750">
              <a:buFont typeface="Wingdings" panose="05000000000000000000" pitchFamily="2" charset="2"/>
              <a:buChar char="p"/>
            </a:pPr>
            <a:r>
              <a:rPr lang="zh-CN" altLang="en-US" sz="1600" dirty="0"/>
              <a:t>不必将整个源句子编码成一个固定长度的向量；</a:t>
            </a:r>
          </a:p>
          <a:p>
            <a:endParaRPr lang="zh-CN" altLang="en-US" dirty="0"/>
          </a:p>
        </p:txBody>
      </p:sp>
    </p:spTree>
    <p:extLst>
      <p:ext uri="{BB962C8B-B14F-4D97-AF65-F5344CB8AC3E}">
        <p14:creationId xmlns:p14="http://schemas.microsoft.com/office/powerpoint/2010/main" val="17382410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D21719-573C-44D0-993A-F3F208289F7F}"/>
              </a:ext>
            </a:extLst>
          </p:cNvPr>
          <p:cNvSpPr>
            <a:spLocks noGrp="1"/>
          </p:cNvSpPr>
          <p:nvPr>
            <p:ph type="title"/>
          </p:nvPr>
        </p:nvSpPr>
        <p:spPr/>
        <p:txBody>
          <a:bodyPr/>
          <a:lstStyle/>
          <a:p>
            <a:r>
              <a:rPr lang="zh-CN" altLang="en-US" dirty="0"/>
              <a:t>蕴涵关系推理</a:t>
            </a:r>
          </a:p>
        </p:txBody>
      </p:sp>
      <p:sp>
        <p:nvSpPr>
          <p:cNvPr id="3" name="页脚占位符 2">
            <a:extLst>
              <a:ext uri="{FF2B5EF4-FFF2-40B4-BE49-F238E27FC236}">
                <a16:creationId xmlns:a16="http://schemas.microsoft.com/office/drawing/2014/main" id="{BBE4FDD8-0175-47E9-A2A5-FAAA285FF39C}"/>
              </a:ext>
            </a:extLst>
          </p:cNvPr>
          <p:cNvSpPr>
            <a:spLocks noGrp="1"/>
          </p:cNvSpPr>
          <p:nvPr>
            <p:ph type="ftr" sz="quarter" idx="4294967295"/>
          </p:nvPr>
        </p:nvSpPr>
        <p:spPr>
          <a:xfrm>
            <a:off x="669924" y="6235700"/>
            <a:ext cx="4140201" cy="206381"/>
          </a:xfrm>
          <a:prstGeom prst="rect">
            <a:avLst/>
          </a:prstGeom>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DB5C37AB-89BD-4CDD-A4A9-90EB1079C6F8}"/>
              </a:ext>
            </a:extLst>
          </p:cNvPr>
          <p:cNvSpPr>
            <a:spLocks noGrp="1"/>
          </p:cNvSpPr>
          <p:nvPr>
            <p:ph type="sldNum" sz="quarter" idx="12"/>
          </p:nvPr>
        </p:nvSpPr>
        <p:spPr/>
        <p:txBody>
          <a:bodyPr/>
          <a:lstStyle/>
          <a:p>
            <a:fld id="{5DD3DB80-B894-403A-B48E-6FDC1A72010E}" type="slidenum">
              <a:rPr lang="zh-CN" altLang="en-US" smtClean="0"/>
              <a:pPr/>
              <a:t>32</a:t>
            </a:fld>
            <a:endParaRPr lang="zh-CN" altLang="en-US"/>
          </a:p>
        </p:txBody>
      </p:sp>
      <p:pic>
        <p:nvPicPr>
          <p:cNvPr id="34" name="图片 33">
            <a:extLst>
              <a:ext uri="{FF2B5EF4-FFF2-40B4-BE49-F238E27FC236}">
                <a16:creationId xmlns:a16="http://schemas.microsoft.com/office/drawing/2014/main" id="{E3D92023-FC3E-45A5-A98A-3E8F0993BC74}"/>
              </a:ext>
            </a:extLst>
          </p:cNvPr>
          <p:cNvPicPr>
            <a:picLocks noChangeAspect="1"/>
          </p:cNvPicPr>
          <p:nvPr/>
        </p:nvPicPr>
        <p:blipFill rotWithShape="1">
          <a:blip r:embed="rId2"/>
          <a:srcRect l="5825" b="24138"/>
          <a:stretch/>
        </p:blipFill>
        <p:spPr>
          <a:xfrm>
            <a:off x="0" y="-19116"/>
            <a:ext cx="3657951" cy="622169"/>
          </a:xfrm>
          <a:prstGeom prst="rect">
            <a:avLst/>
          </a:prstGeom>
        </p:spPr>
      </p:pic>
      <p:sp>
        <p:nvSpPr>
          <p:cNvPr id="35" name="文本框 34">
            <a:extLst>
              <a:ext uri="{FF2B5EF4-FFF2-40B4-BE49-F238E27FC236}">
                <a16:creationId xmlns:a16="http://schemas.microsoft.com/office/drawing/2014/main" id="{3BDD4C74-BA22-49D1-8758-9CF5F22E6616}"/>
              </a:ext>
            </a:extLst>
          </p:cNvPr>
          <p:cNvSpPr txBox="1"/>
          <p:nvPr/>
        </p:nvSpPr>
        <p:spPr>
          <a:xfrm>
            <a:off x="617043" y="1636618"/>
            <a:ext cx="4838700" cy="3847207"/>
          </a:xfrm>
          <a:prstGeom prst="rect">
            <a:avLst/>
          </a:prstGeom>
          <a:noFill/>
        </p:spPr>
        <p:txBody>
          <a:bodyPr wrap="square" rtlCol="0">
            <a:spAutoFit/>
          </a:bodyPr>
          <a:lstStyle/>
          <a:p>
            <a:pPr>
              <a:buClr>
                <a:schemeClr val="accent3">
                  <a:lumMod val="75000"/>
                </a:schemeClr>
              </a:buClr>
            </a:pPr>
            <a:r>
              <a:rPr lang="en-US" altLang="zh-CN" sz="2400" b="1" dirty="0"/>
              <a:t>《Reasoning about Entailment with Neural Attention》, Tim </a:t>
            </a:r>
            <a:r>
              <a:rPr lang="en-US" altLang="zh-CN" sz="2400" b="1" dirty="0" err="1"/>
              <a:t>Rocktäschel</a:t>
            </a:r>
            <a:r>
              <a:rPr lang="zh-CN" altLang="en-US" sz="2400" b="1" dirty="0"/>
              <a:t>，</a:t>
            </a:r>
            <a:r>
              <a:rPr lang="en-US" altLang="zh-CN" sz="2400" b="1" dirty="0"/>
              <a:t> 2016</a:t>
            </a:r>
            <a:endParaRPr lang="zh-CN" altLang="en-US" sz="2400" b="1" dirty="0"/>
          </a:p>
          <a:p>
            <a:pPr marL="285750" indent="-285750">
              <a:buClr>
                <a:schemeClr val="accent3">
                  <a:lumMod val="75000"/>
                </a:schemeClr>
              </a:buClr>
              <a:buFont typeface="Wingdings" panose="05000000000000000000" pitchFamily="2" charset="2"/>
              <a:buChar char="l"/>
            </a:pPr>
            <a:r>
              <a:rPr lang="zh-CN" altLang="en-US" b="1" dirty="0">
                <a:solidFill>
                  <a:schemeClr val="accent1">
                    <a:lumMod val="75000"/>
                  </a:schemeClr>
                </a:solidFill>
              </a:rPr>
              <a:t>任务：</a:t>
            </a:r>
            <a:endParaRPr lang="en-US" altLang="zh-CN" b="1" dirty="0">
              <a:solidFill>
                <a:schemeClr val="accent1">
                  <a:lumMod val="75000"/>
                </a:schemeClr>
              </a:solidFill>
            </a:endParaRPr>
          </a:p>
          <a:p>
            <a:pPr lvl="1">
              <a:buClr>
                <a:schemeClr val="accent3">
                  <a:lumMod val="75000"/>
                </a:schemeClr>
              </a:buClr>
            </a:pPr>
            <a:r>
              <a:rPr lang="zh-CN" altLang="en-US" sz="1600" dirty="0"/>
              <a:t>给定一个用英语描述前景描述（</a:t>
            </a:r>
            <a:r>
              <a:rPr lang="en-US" altLang="zh-CN" sz="1600" dirty="0"/>
              <a:t>premise scenario</a:t>
            </a:r>
            <a:r>
              <a:rPr lang="zh-CN" altLang="en-US" sz="1600" dirty="0"/>
              <a:t>）和假设（</a:t>
            </a:r>
            <a:r>
              <a:rPr lang="en-US" altLang="zh-CN" sz="1600" dirty="0"/>
              <a:t>hypothesis</a:t>
            </a:r>
            <a:r>
              <a:rPr lang="zh-CN" altLang="en-US" sz="1600" dirty="0"/>
              <a:t>），判读假设与假设的关系：矛盾，相关或包含。例如：前提：“一场婚礼中拍照”，假设：“有人结婚”。</a:t>
            </a:r>
          </a:p>
          <a:p>
            <a:pPr marL="285750" indent="-285750">
              <a:buClr>
                <a:schemeClr val="accent3">
                  <a:lumMod val="75000"/>
                </a:schemeClr>
              </a:buClr>
              <a:buFont typeface="Wingdings" panose="05000000000000000000" pitchFamily="2" charset="2"/>
              <a:buChar char="l"/>
            </a:pPr>
            <a:endParaRPr lang="zh-CN" altLang="en-US" dirty="0"/>
          </a:p>
          <a:p>
            <a:pPr marL="285750" indent="-285750">
              <a:buClr>
                <a:schemeClr val="accent3">
                  <a:lumMod val="75000"/>
                </a:schemeClr>
              </a:buClr>
              <a:buFont typeface="Wingdings" panose="05000000000000000000" pitchFamily="2" charset="2"/>
              <a:buChar char="l"/>
            </a:pPr>
            <a:r>
              <a:rPr lang="zh-CN" altLang="en-US" b="1" dirty="0">
                <a:solidFill>
                  <a:schemeClr val="accent1">
                    <a:lumMod val="75000"/>
                  </a:schemeClr>
                </a:solidFill>
              </a:rPr>
              <a:t>作用：</a:t>
            </a:r>
            <a:endParaRPr lang="en-US" altLang="zh-CN" b="1" dirty="0">
              <a:solidFill>
                <a:schemeClr val="accent1">
                  <a:lumMod val="75000"/>
                </a:schemeClr>
              </a:solidFill>
            </a:endParaRPr>
          </a:p>
          <a:p>
            <a:pPr lvl="1">
              <a:buClr>
                <a:schemeClr val="accent3">
                  <a:lumMod val="75000"/>
                </a:schemeClr>
              </a:buClr>
            </a:pPr>
            <a:r>
              <a:rPr lang="zh-CN" altLang="en-US" sz="1600" dirty="0"/>
              <a:t>把假设中的每个单词与前提中的单词联系起来，反之亦然。</a:t>
            </a:r>
          </a:p>
          <a:p>
            <a:pPr>
              <a:buClr>
                <a:schemeClr val="accent3">
                  <a:lumMod val="75000"/>
                </a:schemeClr>
              </a:buClr>
            </a:pPr>
            <a:endParaRPr lang="zh-CN" altLang="en-US" dirty="0"/>
          </a:p>
        </p:txBody>
      </p:sp>
      <p:pic>
        <p:nvPicPr>
          <p:cNvPr id="1026" name="Picture 2" descr="preview">
            <a:extLst>
              <a:ext uri="{FF2B5EF4-FFF2-40B4-BE49-F238E27FC236}">
                <a16:creationId xmlns:a16="http://schemas.microsoft.com/office/drawing/2014/main" id="{0A161773-7C3D-4B56-8D74-4F4440D2D4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23" r="1668"/>
          <a:stretch/>
        </p:blipFill>
        <p:spPr bwMode="auto">
          <a:xfrm>
            <a:off x="5341443" y="1374175"/>
            <a:ext cx="6825157" cy="3855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73193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E5D2A0-FAF5-4A01-98A4-8EF68066B55F}"/>
              </a:ext>
            </a:extLst>
          </p:cNvPr>
          <p:cNvSpPr>
            <a:spLocks noGrp="1"/>
          </p:cNvSpPr>
          <p:nvPr>
            <p:ph type="title"/>
          </p:nvPr>
        </p:nvSpPr>
        <p:spPr/>
        <p:txBody>
          <a:bodyPr/>
          <a:lstStyle/>
          <a:p>
            <a:r>
              <a:rPr lang="zh-CN" altLang="en-US" dirty="0"/>
              <a:t>自动摘要生成</a:t>
            </a:r>
          </a:p>
        </p:txBody>
      </p:sp>
      <p:sp>
        <p:nvSpPr>
          <p:cNvPr id="4" name="灯片编号占位符 3">
            <a:extLst>
              <a:ext uri="{FF2B5EF4-FFF2-40B4-BE49-F238E27FC236}">
                <a16:creationId xmlns:a16="http://schemas.microsoft.com/office/drawing/2014/main" id="{4847B260-B8C0-4108-BBB8-BD861DFD9F30}"/>
              </a:ext>
            </a:extLst>
          </p:cNvPr>
          <p:cNvSpPr>
            <a:spLocks noGrp="1"/>
          </p:cNvSpPr>
          <p:nvPr>
            <p:ph type="sldNum" sz="quarter" idx="12"/>
          </p:nvPr>
        </p:nvSpPr>
        <p:spPr/>
        <p:txBody>
          <a:bodyPr/>
          <a:lstStyle/>
          <a:p>
            <a:fld id="{5DD3DB80-B894-403A-B48E-6FDC1A72010E}" type="slidenum">
              <a:rPr lang="zh-CN" altLang="en-US" smtClean="0"/>
              <a:pPr/>
              <a:t>33</a:t>
            </a:fld>
            <a:endParaRPr lang="zh-CN" altLang="en-US"/>
          </a:p>
        </p:txBody>
      </p:sp>
      <p:pic>
        <p:nvPicPr>
          <p:cNvPr id="56" name="图片 55">
            <a:extLst>
              <a:ext uri="{FF2B5EF4-FFF2-40B4-BE49-F238E27FC236}">
                <a16:creationId xmlns:a16="http://schemas.microsoft.com/office/drawing/2014/main" id="{4F0928BA-70A7-4FC5-9B46-AB3788D7F97F}"/>
              </a:ext>
            </a:extLst>
          </p:cNvPr>
          <p:cNvPicPr>
            <a:picLocks noChangeAspect="1"/>
          </p:cNvPicPr>
          <p:nvPr/>
        </p:nvPicPr>
        <p:blipFill rotWithShape="1">
          <a:blip r:embed="rId2"/>
          <a:srcRect l="5825" b="24138"/>
          <a:stretch/>
        </p:blipFill>
        <p:spPr>
          <a:xfrm>
            <a:off x="0" y="0"/>
            <a:ext cx="3657951" cy="622169"/>
          </a:xfrm>
          <a:prstGeom prst="rect">
            <a:avLst/>
          </a:prstGeom>
        </p:spPr>
      </p:pic>
      <p:cxnSp>
        <p:nvCxnSpPr>
          <p:cNvPr id="58" name="直接连接符 57">
            <a:extLst>
              <a:ext uri="{FF2B5EF4-FFF2-40B4-BE49-F238E27FC236}">
                <a16:creationId xmlns:a16="http://schemas.microsoft.com/office/drawing/2014/main" id="{905500BB-9716-463D-8498-6011F9D4700F}"/>
              </a:ext>
            </a:extLst>
          </p:cNvPr>
          <p:cNvCxnSpPr>
            <a:cxnSpLocks/>
          </p:cNvCxnSpPr>
          <p:nvPr/>
        </p:nvCxnSpPr>
        <p:spPr>
          <a:xfrm flipH="1">
            <a:off x="1053058" y="2535225"/>
            <a:ext cx="4944970"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pic>
        <p:nvPicPr>
          <p:cNvPr id="59" name="图片 58">
            <a:extLst>
              <a:ext uri="{FF2B5EF4-FFF2-40B4-BE49-F238E27FC236}">
                <a16:creationId xmlns:a16="http://schemas.microsoft.com/office/drawing/2014/main" id="{BD6139AA-814C-4BF2-9491-2F346263A9DB}"/>
              </a:ext>
            </a:extLst>
          </p:cNvPr>
          <p:cNvPicPr>
            <a:picLocks noChangeAspect="1"/>
          </p:cNvPicPr>
          <p:nvPr/>
        </p:nvPicPr>
        <p:blipFill>
          <a:blip r:embed="rId3"/>
          <a:stretch>
            <a:fillRect/>
          </a:stretch>
        </p:blipFill>
        <p:spPr>
          <a:xfrm>
            <a:off x="7070725" y="1123950"/>
            <a:ext cx="4324350" cy="4133850"/>
          </a:xfrm>
          <a:prstGeom prst="rect">
            <a:avLst/>
          </a:prstGeom>
        </p:spPr>
      </p:pic>
      <p:sp>
        <p:nvSpPr>
          <p:cNvPr id="60" name="矩形 59">
            <a:extLst>
              <a:ext uri="{FF2B5EF4-FFF2-40B4-BE49-F238E27FC236}">
                <a16:creationId xmlns:a16="http://schemas.microsoft.com/office/drawing/2014/main" id="{8E43B4E8-48AA-4E05-A269-288F77805BC6}"/>
              </a:ext>
            </a:extLst>
          </p:cNvPr>
          <p:cNvSpPr/>
          <p:nvPr/>
        </p:nvSpPr>
        <p:spPr>
          <a:xfrm>
            <a:off x="796925" y="1785540"/>
            <a:ext cx="6096000" cy="1846659"/>
          </a:xfrm>
          <a:prstGeom prst="rect">
            <a:avLst/>
          </a:prstGeom>
        </p:spPr>
        <p:txBody>
          <a:bodyPr>
            <a:spAutoFit/>
          </a:bodyPr>
          <a:lstStyle/>
          <a:p>
            <a:r>
              <a:rPr lang="en-US" altLang="zh-CN" sz="2000" b="1" dirty="0"/>
              <a:t>Alexander M. Rush</a:t>
            </a:r>
            <a:r>
              <a:rPr lang="zh-CN" altLang="en-US" sz="2000" b="1" dirty="0"/>
              <a:t>，</a:t>
            </a:r>
            <a:r>
              <a:rPr lang="en-US" altLang="zh-CN" sz="2000" b="1" dirty="0"/>
              <a:t>《A Neural Attention Model for Abstractive Sentence Summarization》, 2015</a:t>
            </a:r>
          </a:p>
          <a:p>
            <a:endParaRPr lang="en-US" altLang="zh-CN" sz="2000" b="1" dirty="0"/>
          </a:p>
          <a:p>
            <a:pPr marL="742950" lvl="1" indent="-285750">
              <a:buFont typeface="Arial" panose="020B0604020202020204" pitchFamily="34" charset="0"/>
              <a:buChar char="•"/>
            </a:pPr>
            <a:r>
              <a:rPr lang="en-US" altLang="zh-CN" dirty="0"/>
              <a:t>Attention</a:t>
            </a:r>
            <a:r>
              <a:rPr lang="zh-CN" altLang="en-US" dirty="0"/>
              <a:t>用于将输出摘要中的每个单词与输入文档中的特定单词相关联</a:t>
            </a:r>
          </a:p>
          <a:p>
            <a:endParaRPr lang="zh-CN" altLang="en-US" dirty="0"/>
          </a:p>
        </p:txBody>
      </p:sp>
    </p:spTree>
    <p:extLst>
      <p:ext uri="{BB962C8B-B14F-4D97-AF65-F5344CB8AC3E}">
        <p14:creationId xmlns:p14="http://schemas.microsoft.com/office/powerpoint/2010/main" val="3497788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4</a:t>
            </a:fld>
            <a:endParaRPr lang="zh-CN" altLang="en-US"/>
          </a:p>
        </p:txBody>
      </p:sp>
      <p:sp>
        <p:nvSpPr>
          <p:cNvPr id="112" name="矩形 111">
            <a:extLst>
              <a:ext uri="{FF2B5EF4-FFF2-40B4-BE49-F238E27FC236}">
                <a16:creationId xmlns:a16="http://schemas.microsoft.com/office/drawing/2014/main" id="{C4D3B8C7-12B9-4122-A028-E413B2F4B548}"/>
              </a:ext>
            </a:extLst>
          </p:cNvPr>
          <p:cNvSpPr/>
          <p:nvPr/>
        </p:nvSpPr>
        <p:spPr>
          <a:xfrm>
            <a:off x="1316466" y="1607988"/>
            <a:ext cx="9308870" cy="3642023"/>
          </a:xfrm>
          <a:prstGeom prst="rect">
            <a:avLst/>
          </a:prstGeom>
          <a:solidFill>
            <a:schemeClr val="accent1">
              <a:lumMod val="20000"/>
              <a:lumOff val="80000"/>
              <a:alpha val="37000"/>
            </a:schemeClr>
          </a:solidFill>
        </p:spPr>
        <p:txBody>
          <a:bodyPr wrap="square">
            <a:spAutoFit/>
          </a:bodyPr>
          <a:lstStyle/>
          <a:p>
            <a:pPr>
              <a:lnSpc>
                <a:spcPct val="150000"/>
              </a:lnSpc>
            </a:pPr>
            <a:r>
              <a:rPr lang="zh-CN" altLang="en-US" sz="2400" b="1" dirty="0">
                <a:solidFill>
                  <a:schemeClr val="accent1">
                    <a:lumMod val="75000"/>
                  </a:schemeClr>
                </a:solidFill>
              </a:rPr>
              <a:t>计算能力的限制：</a:t>
            </a:r>
            <a:endParaRPr lang="en-US" altLang="zh-CN" sz="2400" b="1" dirty="0">
              <a:solidFill>
                <a:schemeClr val="accent1">
                  <a:lumMod val="75000"/>
                </a:schemeClr>
              </a:solidFill>
            </a:endParaRPr>
          </a:p>
          <a:p>
            <a:pPr marL="742950" lvl="1" indent="-285750">
              <a:lnSpc>
                <a:spcPct val="150000"/>
              </a:lnSpc>
              <a:buFont typeface="Wingdings" panose="05000000000000000000" pitchFamily="2" charset="2"/>
              <a:buChar char="u"/>
            </a:pPr>
            <a:r>
              <a:rPr lang="zh-CN" altLang="en-US" dirty="0"/>
              <a:t>当模型要记住很多“信息“时，就会变得更复杂，然而目前计算能力依然是限制神经网络发展的瓶颈。</a:t>
            </a:r>
          </a:p>
          <a:p>
            <a:pPr>
              <a:lnSpc>
                <a:spcPct val="150000"/>
              </a:lnSpc>
            </a:pPr>
            <a:r>
              <a:rPr lang="zh-CN" altLang="en-US" sz="2400" b="1" dirty="0">
                <a:solidFill>
                  <a:schemeClr val="accent1">
                    <a:lumMod val="75000"/>
                  </a:schemeClr>
                </a:solidFill>
              </a:rPr>
              <a:t>优化算法的限制：</a:t>
            </a:r>
            <a:endParaRPr lang="en-US" altLang="zh-CN" sz="2400" b="1" dirty="0">
              <a:solidFill>
                <a:schemeClr val="accent1">
                  <a:lumMod val="75000"/>
                </a:schemeClr>
              </a:solidFill>
            </a:endParaRPr>
          </a:p>
          <a:p>
            <a:pPr marL="742950" lvl="1" indent="-285750">
              <a:lnSpc>
                <a:spcPct val="150000"/>
              </a:lnSpc>
              <a:buFont typeface="Wingdings" panose="05000000000000000000" pitchFamily="2" charset="2"/>
              <a:buChar char="u"/>
            </a:pPr>
            <a:r>
              <a:rPr lang="zh-CN" altLang="en-US" dirty="0"/>
              <a:t>虽然局部连接、权重共享以及</a:t>
            </a:r>
            <a:r>
              <a:rPr lang="en-US" altLang="zh-CN" dirty="0"/>
              <a:t>pooling</a:t>
            </a:r>
            <a:r>
              <a:rPr lang="zh-CN" altLang="en-US" dirty="0"/>
              <a:t>等优化操作可以让神经网络变得简单一些，有效缓解模型复杂度和</a:t>
            </a:r>
            <a:r>
              <a:rPr lang="zh-CN" altLang="en-US" b="1" dirty="0">
                <a:solidFill>
                  <a:srgbClr val="C00000"/>
                </a:solidFill>
              </a:rPr>
              <a:t>表达能力</a:t>
            </a:r>
            <a:r>
              <a:rPr lang="zh-CN" altLang="en-US" dirty="0"/>
              <a:t>之间的矛盾，但是，如循环神经网络中的长距离依赖问题，信息“记忆”能力并不高。</a:t>
            </a:r>
            <a:endParaRPr lang="en-US" altLang="zh-CN" dirty="0"/>
          </a:p>
          <a:p>
            <a:pPr marL="742950" lvl="1" indent="-285750">
              <a:lnSpc>
                <a:spcPct val="150000"/>
              </a:lnSpc>
              <a:buFont typeface="Wingdings" panose="05000000000000000000" pitchFamily="2" charset="2"/>
              <a:buChar char="u"/>
            </a:pPr>
            <a:endParaRPr lang="en-US" altLang="zh-CN" dirty="0"/>
          </a:p>
        </p:txBody>
      </p:sp>
      <p:pic>
        <p:nvPicPr>
          <p:cNvPr id="5" name="图片 4">
            <a:extLst>
              <a:ext uri="{FF2B5EF4-FFF2-40B4-BE49-F238E27FC236}">
                <a16:creationId xmlns:a16="http://schemas.microsoft.com/office/drawing/2014/main" id="{02288FF3-F677-419C-AD4D-7849D6A38044}"/>
              </a:ext>
            </a:extLst>
          </p:cNvPr>
          <p:cNvPicPr>
            <a:picLocks noChangeAspect="1"/>
          </p:cNvPicPr>
          <p:nvPr/>
        </p:nvPicPr>
        <p:blipFill rotWithShape="1">
          <a:blip r:embed="rId3"/>
          <a:srcRect l="5825" b="24138"/>
          <a:stretch/>
        </p:blipFill>
        <p:spPr>
          <a:xfrm>
            <a:off x="0" y="0"/>
            <a:ext cx="3657951" cy="622169"/>
          </a:xfrm>
          <a:prstGeom prst="rect">
            <a:avLst/>
          </a:prstGeom>
        </p:spPr>
      </p:pic>
      <p:sp>
        <p:nvSpPr>
          <p:cNvPr id="2" name="标题 1">
            <a:extLst>
              <a:ext uri="{FF2B5EF4-FFF2-40B4-BE49-F238E27FC236}">
                <a16:creationId xmlns:a16="http://schemas.microsoft.com/office/drawing/2014/main" id="{F5A56F34-943B-4203-B6C6-2FF6C3A5B779}"/>
              </a:ext>
            </a:extLst>
          </p:cNvPr>
          <p:cNvSpPr>
            <a:spLocks noGrp="1"/>
          </p:cNvSpPr>
          <p:nvPr>
            <p:ph type="title"/>
          </p:nvPr>
        </p:nvSpPr>
        <p:spPr/>
        <p:txBody>
          <a:bodyPr/>
          <a:lstStyle/>
          <a:p>
            <a:r>
              <a:rPr lang="en-US" altLang="zh-CN" dirty="0"/>
              <a:t>1.1 </a:t>
            </a:r>
            <a:r>
              <a:rPr lang="zh-CN" altLang="en-US" dirty="0"/>
              <a:t>主要解决的问题</a:t>
            </a:r>
          </a:p>
        </p:txBody>
      </p:sp>
    </p:spTree>
    <p:extLst>
      <p:ext uri="{BB962C8B-B14F-4D97-AF65-F5344CB8AC3E}">
        <p14:creationId xmlns:p14="http://schemas.microsoft.com/office/powerpoint/2010/main" val="2226426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181FC8-2F68-4D79-969A-763E513FDC35}"/>
              </a:ext>
            </a:extLst>
          </p:cNvPr>
          <p:cNvSpPr>
            <a:spLocks noGrp="1"/>
          </p:cNvSpPr>
          <p:nvPr>
            <p:ph type="title"/>
          </p:nvPr>
        </p:nvSpPr>
        <p:spPr/>
        <p:txBody>
          <a:bodyPr/>
          <a:lstStyle/>
          <a:p>
            <a:r>
              <a:rPr lang="en-US" altLang="zh-CN" dirty="0"/>
              <a:t>1.2 </a:t>
            </a:r>
            <a:r>
              <a:rPr lang="zh-CN" altLang="en-US" dirty="0"/>
              <a:t>原理</a:t>
            </a:r>
          </a:p>
        </p:txBody>
      </p:sp>
      <p:sp>
        <p:nvSpPr>
          <p:cNvPr id="3" name="灯片编号占位符 2">
            <a:extLst>
              <a:ext uri="{FF2B5EF4-FFF2-40B4-BE49-F238E27FC236}">
                <a16:creationId xmlns:a16="http://schemas.microsoft.com/office/drawing/2014/main" id="{37771615-48A8-40E5-94C7-2069816FF6BB}"/>
              </a:ext>
            </a:extLst>
          </p:cNvPr>
          <p:cNvSpPr>
            <a:spLocks noGrp="1"/>
          </p:cNvSpPr>
          <p:nvPr>
            <p:ph type="sldNum" sz="quarter" idx="12"/>
          </p:nvPr>
        </p:nvSpPr>
        <p:spPr/>
        <p:txBody>
          <a:bodyPr/>
          <a:lstStyle/>
          <a:p>
            <a:fld id="{5DD3DB80-B894-403A-B48E-6FDC1A72010E}" type="slidenum">
              <a:rPr lang="zh-CN" altLang="en-US" smtClean="0"/>
              <a:pPr/>
              <a:t>5</a:t>
            </a:fld>
            <a:endParaRPr lang="zh-CN" altLang="en-US"/>
          </a:p>
        </p:txBody>
      </p:sp>
      <p:pic>
        <p:nvPicPr>
          <p:cNvPr id="4" name="图片 3">
            <a:extLst>
              <a:ext uri="{FF2B5EF4-FFF2-40B4-BE49-F238E27FC236}">
                <a16:creationId xmlns:a16="http://schemas.microsoft.com/office/drawing/2014/main" id="{B0B386B9-8A34-4C07-A590-EED35B4BF167}"/>
              </a:ext>
            </a:extLst>
          </p:cNvPr>
          <p:cNvPicPr>
            <a:picLocks noChangeAspect="1"/>
          </p:cNvPicPr>
          <p:nvPr/>
        </p:nvPicPr>
        <p:blipFill>
          <a:blip r:embed="rId2"/>
          <a:stretch>
            <a:fillRect/>
          </a:stretch>
        </p:blipFill>
        <p:spPr>
          <a:xfrm>
            <a:off x="3371849" y="866496"/>
            <a:ext cx="5238750" cy="3752850"/>
          </a:xfrm>
          <a:prstGeom prst="rect">
            <a:avLst/>
          </a:prstGeom>
        </p:spPr>
      </p:pic>
      <p:sp>
        <p:nvSpPr>
          <p:cNvPr id="5" name="矩形 4">
            <a:extLst>
              <a:ext uri="{FF2B5EF4-FFF2-40B4-BE49-F238E27FC236}">
                <a16:creationId xmlns:a16="http://schemas.microsoft.com/office/drawing/2014/main" id="{5EE804D2-1EF1-435E-BE0F-872538CB9CAC}"/>
              </a:ext>
            </a:extLst>
          </p:cNvPr>
          <p:cNvSpPr/>
          <p:nvPr/>
        </p:nvSpPr>
        <p:spPr>
          <a:xfrm>
            <a:off x="1543744" y="5346776"/>
            <a:ext cx="9680448" cy="1289456"/>
          </a:xfrm>
          <a:prstGeom prst="rect">
            <a:avLst/>
          </a:prstGeom>
          <a:solidFill>
            <a:schemeClr val="accent5">
              <a:lumMod val="20000"/>
              <a:lumOff val="80000"/>
              <a:alpha val="84000"/>
            </a:schemeClr>
          </a:solidFill>
        </p:spPr>
        <p:txBody>
          <a:bodyPr wrap="square">
            <a:spAutoFit/>
          </a:bodyPr>
          <a:lstStyle/>
          <a:p>
            <a:pPr>
              <a:lnSpc>
                <a:spcPct val="150000"/>
              </a:lnSpc>
            </a:pPr>
            <a:r>
              <a:rPr lang="zh-CN" altLang="en-US" dirty="0"/>
              <a:t>       视觉注意力机制是人类视觉所特有的大脑信号处理机制。人类视觉通过快速扫描全局图像，获得需要重点关注的目标区域，也就是一般所说的</a:t>
            </a:r>
            <a:r>
              <a:rPr lang="zh-CN" altLang="en-US" b="1" dirty="0">
                <a:solidFill>
                  <a:srgbClr val="C00000"/>
                </a:solidFill>
              </a:rPr>
              <a:t>注意力焦点</a:t>
            </a:r>
            <a:r>
              <a:rPr lang="zh-CN" altLang="en-US" dirty="0"/>
              <a:t>，而后对这一区域投入更多注意力资源，以获取更多所需要关注目标的细节信息，而抑制其他无用信息。</a:t>
            </a:r>
          </a:p>
        </p:txBody>
      </p:sp>
      <p:pic>
        <p:nvPicPr>
          <p:cNvPr id="6" name="图片 5">
            <a:extLst>
              <a:ext uri="{FF2B5EF4-FFF2-40B4-BE49-F238E27FC236}">
                <a16:creationId xmlns:a16="http://schemas.microsoft.com/office/drawing/2014/main" id="{04CBD71E-389B-4CEE-A08B-1D6916F1EFFC}"/>
              </a:ext>
            </a:extLst>
          </p:cNvPr>
          <p:cNvPicPr>
            <a:picLocks noChangeAspect="1"/>
          </p:cNvPicPr>
          <p:nvPr/>
        </p:nvPicPr>
        <p:blipFill rotWithShape="1">
          <a:blip r:embed="rId3"/>
          <a:srcRect l="5825" b="24138"/>
          <a:stretch/>
        </p:blipFill>
        <p:spPr>
          <a:xfrm>
            <a:off x="0" y="0"/>
            <a:ext cx="3657951" cy="622169"/>
          </a:xfrm>
          <a:prstGeom prst="rect">
            <a:avLst/>
          </a:prstGeom>
        </p:spPr>
      </p:pic>
      <p:sp>
        <p:nvSpPr>
          <p:cNvPr id="7" name="矩形 6">
            <a:extLst>
              <a:ext uri="{FF2B5EF4-FFF2-40B4-BE49-F238E27FC236}">
                <a16:creationId xmlns:a16="http://schemas.microsoft.com/office/drawing/2014/main" id="{46CD752D-E5F6-434D-912C-3D67CDFDC89B}"/>
              </a:ext>
            </a:extLst>
          </p:cNvPr>
          <p:cNvSpPr/>
          <p:nvPr/>
        </p:nvSpPr>
        <p:spPr>
          <a:xfrm>
            <a:off x="4664025" y="4679007"/>
            <a:ext cx="2454518" cy="369332"/>
          </a:xfrm>
          <a:prstGeom prst="rect">
            <a:avLst/>
          </a:prstGeom>
        </p:spPr>
        <p:txBody>
          <a:bodyPr wrap="none">
            <a:spAutoFit/>
          </a:bodyPr>
          <a:lstStyle/>
          <a:p>
            <a:pPr algn="ctr"/>
            <a:r>
              <a:rPr lang="zh-CN" altLang="en-US" dirty="0"/>
              <a:t>图</a:t>
            </a:r>
            <a:r>
              <a:rPr lang="en-US" altLang="zh-CN" dirty="0"/>
              <a:t>1 </a:t>
            </a:r>
            <a:r>
              <a:rPr lang="zh-CN" altLang="en-US" dirty="0"/>
              <a:t>人类的视觉注意力</a:t>
            </a:r>
          </a:p>
        </p:txBody>
      </p:sp>
    </p:spTree>
    <p:extLst>
      <p:ext uri="{BB962C8B-B14F-4D97-AF65-F5344CB8AC3E}">
        <p14:creationId xmlns:p14="http://schemas.microsoft.com/office/powerpoint/2010/main" val="11049528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9D5D0C-7F0F-4B6C-BF5A-9478E8153202}"/>
              </a:ext>
            </a:extLst>
          </p:cNvPr>
          <p:cNvSpPr>
            <a:spLocks noGrp="1"/>
          </p:cNvSpPr>
          <p:nvPr>
            <p:ph type="title"/>
          </p:nvPr>
        </p:nvSpPr>
        <p:spPr/>
        <p:txBody>
          <a:bodyPr/>
          <a:lstStyle/>
          <a:p>
            <a:r>
              <a:rPr lang="en-US" altLang="zh-CN" dirty="0"/>
              <a:t>1.2 </a:t>
            </a:r>
            <a:r>
              <a:rPr lang="zh-CN" altLang="en-US" dirty="0"/>
              <a:t>原理</a:t>
            </a:r>
          </a:p>
        </p:txBody>
      </p:sp>
      <p:sp>
        <p:nvSpPr>
          <p:cNvPr id="4" name="灯片编号占位符 3">
            <a:extLst>
              <a:ext uri="{FF2B5EF4-FFF2-40B4-BE49-F238E27FC236}">
                <a16:creationId xmlns:a16="http://schemas.microsoft.com/office/drawing/2014/main" id="{9A1DB616-F290-49BB-8F70-5ADF767DF766}"/>
              </a:ext>
            </a:extLst>
          </p:cNvPr>
          <p:cNvSpPr>
            <a:spLocks noGrp="1"/>
          </p:cNvSpPr>
          <p:nvPr>
            <p:ph type="sldNum" sz="quarter" idx="12"/>
          </p:nvPr>
        </p:nvSpPr>
        <p:spPr/>
        <p:txBody>
          <a:bodyPr/>
          <a:lstStyle/>
          <a:p>
            <a:fld id="{5DD3DB80-B894-403A-B48E-6FDC1A72010E}" type="slidenum">
              <a:rPr lang="zh-CN" altLang="en-US" smtClean="0"/>
              <a:pPr/>
              <a:t>6</a:t>
            </a:fld>
            <a:endParaRPr lang="zh-CN" altLang="en-US"/>
          </a:p>
        </p:txBody>
      </p:sp>
      <p:pic>
        <p:nvPicPr>
          <p:cNvPr id="36" name="图片 35">
            <a:extLst>
              <a:ext uri="{FF2B5EF4-FFF2-40B4-BE49-F238E27FC236}">
                <a16:creationId xmlns:a16="http://schemas.microsoft.com/office/drawing/2014/main" id="{0D64398D-031A-4FC8-9E73-52AC30764A12}"/>
              </a:ext>
            </a:extLst>
          </p:cNvPr>
          <p:cNvPicPr>
            <a:picLocks noChangeAspect="1"/>
          </p:cNvPicPr>
          <p:nvPr/>
        </p:nvPicPr>
        <p:blipFill>
          <a:blip r:embed="rId3"/>
          <a:stretch>
            <a:fillRect/>
          </a:stretch>
        </p:blipFill>
        <p:spPr>
          <a:xfrm>
            <a:off x="669925" y="1457490"/>
            <a:ext cx="3981377" cy="4380001"/>
          </a:xfrm>
          <a:prstGeom prst="rect">
            <a:avLst/>
          </a:prstGeom>
        </p:spPr>
      </p:pic>
      <p:pic>
        <p:nvPicPr>
          <p:cNvPr id="37" name="图片 36">
            <a:extLst>
              <a:ext uri="{FF2B5EF4-FFF2-40B4-BE49-F238E27FC236}">
                <a16:creationId xmlns:a16="http://schemas.microsoft.com/office/drawing/2014/main" id="{B0608BB7-4717-46D0-BB7F-F87D6407013A}"/>
              </a:ext>
            </a:extLst>
          </p:cNvPr>
          <p:cNvPicPr>
            <a:picLocks noChangeAspect="1"/>
          </p:cNvPicPr>
          <p:nvPr/>
        </p:nvPicPr>
        <p:blipFill>
          <a:blip r:embed="rId4"/>
          <a:stretch>
            <a:fillRect/>
          </a:stretch>
        </p:blipFill>
        <p:spPr>
          <a:xfrm>
            <a:off x="5147846" y="2117725"/>
            <a:ext cx="6572250" cy="3028950"/>
          </a:xfrm>
          <a:prstGeom prst="rect">
            <a:avLst/>
          </a:prstGeom>
        </p:spPr>
      </p:pic>
      <p:sp>
        <p:nvSpPr>
          <p:cNvPr id="39" name="矩形 38">
            <a:extLst>
              <a:ext uri="{FF2B5EF4-FFF2-40B4-BE49-F238E27FC236}">
                <a16:creationId xmlns:a16="http://schemas.microsoft.com/office/drawing/2014/main" id="{1C6B5259-3E52-4FC6-9E5B-887AD48AAA45}"/>
              </a:ext>
            </a:extLst>
          </p:cNvPr>
          <p:cNvSpPr/>
          <p:nvPr/>
        </p:nvSpPr>
        <p:spPr>
          <a:xfrm>
            <a:off x="6229146" y="5321854"/>
            <a:ext cx="3420464" cy="646331"/>
          </a:xfrm>
          <a:prstGeom prst="rect">
            <a:avLst/>
          </a:prstGeom>
        </p:spPr>
        <p:txBody>
          <a:bodyPr wrap="square">
            <a:spAutoFit/>
          </a:bodyPr>
          <a:lstStyle/>
          <a:p>
            <a:pPr algn="ctr"/>
            <a:r>
              <a:rPr lang="zh-CN" altLang="en-US" b="1" dirty="0">
                <a:solidFill>
                  <a:srgbClr val="C00000"/>
                </a:solidFill>
              </a:rPr>
              <a:t>图片标注</a:t>
            </a:r>
            <a:r>
              <a:rPr lang="en-US" altLang="zh-CN" b="1" dirty="0">
                <a:solidFill>
                  <a:srgbClr val="C00000"/>
                </a:solidFill>
              </a:rPr>
              <a:t>-</a:t>
            </a:r>
            <a:r>
              <a:rPr lang="zh-CN" altLang="en-US" dirty="0"/>
              <a:t>图片不同的区域对于输出</a:t>
            </a:r>
            <a:r>
              <a:rPr lang="en-US" altLang="zh-CN" dirty="0"/>
              <a:t>Text</a:t>
            </a:r>
            <a:r>
              <a:rPr lang="zh-CN" altLang="en-US" dirty="0"/>
              <a:t>序列的影响程度</a:t>
            </a:r>
          </a:p>
        </p:txBody>
      </p:sp>
      <p:sp>
        <p:nvSpPr>
          <p:cNvPr id="40" name="矩形 39">
            <a:extLst>
              <a:ext uri="{FF2B5EF4-FFF2-40B4-BE49-F238E27FC236}">
                <a16:creationId xmlns:a16="http://schemas.microsoft.com/office/drawing/2014/main" id="{860CB5CC-DB08-44D8-B616-FFB5BE213613}"/>
              </a:ext>
            </a:extLst>
          </p:cNvPr>
          <p:cNvSpPr/>
          <p:nvPr/>
        </p:nvSpPr>
        <p:spPr>
          <a:xfrm>
            <a:off x="1035043" y="5837490"/>
            <a:ext cx="3483170" cy="646331"/>
          </a:xfrm>
          <a:prstGeom prst="rect">
            <a:avLst/>
          </a:prstGeom>
        </p:spPr>
        <p:txBody>
          <a:bodyPr wrap="square">
            <a:spAutoFit/>
          </a:bodyPr>
          <a:lstStyle/>
          <a:p>
            <a:pPr algn="ctr"/>
            <a:r>
              <a:rPr lang="zh-CN" altLang="en-US" b="1" dirty="0">
                <a:solidFill>
                  <a:srgbClr val="C00000"/>
                </a:solidFill>
              </a:rPr>
              <a:t>机器翻译</a:t>
            </a:r>
            <a:r>
              <a:rPr lang="en-US" altLang="zh-CN" b="1" dirty="0">
                <a:solidFill>
                  <a:srgbClr val="C00000"/>
                </a:solidFill>
              </a:rPr>
              <a:t>-</a:t>
            </a:r>
            <a:r>
              <a:rPr lang="zh-CN" altLang="en-US" dirty="0"/>
              <a:t>解释翻译输入</a:t>
            </a:r>
            <a:r>
              <a:rPr lang="en-US" altLang="zh-CN" dirty="0"/>
              <a:t>/</a:t>
            </a:r>
            <a:r>
              <a:rPr lang="zh-CN" altLang="en-US" dirty="0"/>
              <a:t>输出句子之间的对齐关系</a:t>
            </a:r>
          </a:p>
        </p:txBody>
      </p:sp>
      <p:pic>
        <p:nvPicPr>
          <p:cNvPr id="8" name="图片 7">
            <a:extLst>
              <a:ext uri="{FF2B5EF4-FFF2-40B4-BE49-F238E27FC236}">
                <a16:creationId xmlns:a16="http://schemas.microsoft.com/office/drawing/2014/main" id="{D293EA1D-A170-4DA8-93EE-D7FCFE1D0B5F}"/>
              </a:ext>
            </a:extLst>
          </p:cNvPr>
          <p:cNvPicPr>
            <a:picLocks noChangeAspect="1"/>
          </p:cNvPicPr>
          <p:nvPr/>
        </p:nvPicPr>
        <p:blipFill rotWithShape="1">
          <a:blip r:embed="rId5"/>
          <a:srcRect l="5825" b="24138"/>
          <a:stretch/>
        </p:blipFill>
        <p:spPr>
          <a:xfrm>
            <a:off x="0" y="0"/>
            <a:ext cx="3657951" cy="622169"/>
          </a:xfrm>
          <a:prstGeom prst="rect">
            <a:avLst/>
          </a:prstGeom>
        </p:spPr>
      </p:pic>
    </p:spTree>
    <p:extLst>
      <p:ext uri="{BB962C8B-B14F-4D97-AF65-F5344CB8AC3E}">
        <p14:creationId xmlns:p14="http://schemas.microsoft.com/office/powerpoint/2010/main" val="2519961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9D5D0C-7F0F-4B6C-BF5A-9478E8153202}"/>
              </a:ext>
            </a:extLst>
          </p:cNvPr>
          <p:cNvSpPr>
            <a:spLocks noGrp="1"/>
          </p:cNvSpPr>
          <p:nvPr>
            <p:ph type="title"/>
          </p:nvPr>
        </p:nvSpPr>
        <p:spPr/>
        <p:txBody>
          <a:bodyPr/>
          <a:lstStyle/>
          <a:p>
            <a:r>
              <a:rPr lang="en-US" altLang="zh-CN" dirty="0"/>
              <a:t>1.2 </a:t>
            </a:r>
            <a:r>
              <a:rPr lang="zh-CN" altLang="en-US" dirty="0"/>
              <a:t>原理</a:t>
            </a:r>
          </a:p>
        </p:txBody>
      </p:sp>
      <p:sp>
        <p:nvSpPr>
          <p:cNvPr id="4" name="灯片编号占位符 3">
            <a:extLst>
              <a:ext uri="{FF2B5EF4-FFF2-40B4-BE49-F238E27FC236}">
                <a16:creationId xmlns:a16="http://schemas.microsoft.com/office/drawing/2014/main" id="{9A1DB616-F290-49BB-8F70-5ADF767DF766}"/>
              </a:ext>
            </a:extLst>
          </p:cNvPr>
          <p:cNvSpPr>
            <a:spLocks noGrp="1"/>
          </p:cNvSpPr>
          <p:nvPr>
            <p:ph type="sldNum" sz="quarter" idx="12"/>
          </p:nvPr>
        </p:nvSpPr>
        <p:spPr/>
        <p:txBody>
          <a:bodyPr/>
          <a:lstStyle/>
          <a:p>
            <a:fld id="{5DD3DB80-B894-403A-B48E-6FDC1A72010E}" type="slidenum">
              <a:rPr lang="zh-CN" altLang="en-US" smtClean="0"/>
              <a:pPr/>
              <a:t>7</a:t>
            </a:fld>
            <a:endParaRPr lang="zh-CN" altLang="en-US"/>
          </a:p>
        </p:txBody>
      </p:sp>
      <p:pic>
        <p:nvPicPr>
          <p:cNvPr id="8" name="图片 7">
            <a:extLst>
              <a:ext uri="{FF2B5EF4-FFF2-40B4-BE49-F238E27FC236}">
                <a16:creationId xmlns:a16="http://schemas.microsoft.com/office/drawing/2014/main" id="{D293EA1D-A170-4DA8-93EE-D7FCFE1D0B5F}"/>
              </a:ext>
            </a:extLst>
          </p:cNvPr>
          <p:cNvPicPr>
            <a:picLocks noChangeAspect="1"/>
          </p:cNvPicPr>
          <p:nvPr/>
        </p:nvPicPr>
        <p:blipFill rotWithShape="1">
          <a:blip r:embed="rId3"/>
          <a:srcRect l="5825" b="24138"/>
          <a:stretch/>
        </p:blipFill>
        <p:spPr>
          <a:xfrm>
            <a:off x="0" y="0"/>
            <a:ext cx="3657951" cy="622169"/>
          </a:xfrm>
          <a:prstGeom prst="rect">
            <a:avLst/>
          </a:prstGeom>
        </p:spPr>
      </p:pic>
      <p:pic>
        <p:nvPicPr>
          <p:cNvPr id="3" name="图片 2">
            <a:extLst>
              <a:ext uri="{FF2B5EF4-FFF2-40B4-BE49-F238E27FC236}">
                <a16:creationId xmlns:a16="http://schemas.microsoft.com/office/drawing/2014/main" id="{F9457574-265B-4547-B13A-32D0F7C6D70B}"/>
              </a:ext>
            </a:extLst>
          </p:cNvPr>
          <p:cNvPicPr>
            <a:picLocks noChangeAspect="1"/>
          </p:cNvPicPr>
          <p:nvPr/>
        </p:nvPicPr>
        <p:blipFill>
          <a:blip r:embed="rId4"/>
          <a:stretch>
            <a:fillRect/>
          </a:stretch>
        </p:blipFill>
        <p:spPr>
          <a:xfrm>
            <a:off x="3047205" y="1282569"/>
            <a:ext cx="6096000" cy="1943100"/>
          </a:xfrm>
          <a:prstGeom prst="rect">
            <a:avLst/>
          </a:prstGeom>
        </p:spPr>
      </p:pic>
      <p:sp>
        <p:nvSpPr>
          <p:cNvPr id="5" name="矩形 4">
            <a:extLst>
              <a:ext uri="{FF2B5EF4-FFF2-40B4-BE49-F238E27FC236}">
                <a16:creationId xmlns:a16="http://schemas.microsoft.com/office/drawing/2014/main" id="{A8F92524-8F2D-4E3A-8770-F24FB86360C1}"/>
              </a:ext>
            </a:extLst>
          </p:cNvPr>
          <p:cNvSpPr/>
          <p:nvPr/>
        </p:nvSpPr>
        <p:spPr>
          <a:xfrm>
            <a:off x="2818505" y="3479538"/>
            <a:ext cx="6497617" cy="2585323"/>
          </a:xfrm>
          <a:prstGeom prst="rect">
            <a:avLst/>
          </a:prstGeom>
          <a:solidFill>
            <a:srgbClr val="FFCCCC">
              <a:alpha val="24000"/>
            </a:srgbClr>
          </a:solidFill>
        </p:spPr>
        <p:txBody>
          <a:bodyPr wrap="square">
            <a:spAutoFit/>
          </a:bodyPr>
          <a:lstStyle/>
          <a:p>
            <a:r>
              <a:rPr lang="en-US" altLang="zh-CN" sz="2400" b="1" dirty="0"/>
              <a:t>Encoder-Decoder</a:t>
            </a:r>
            <a:r>
              <a:rPr lang="zh-CN" altLang="en-US" sz="2400" b="1" dirty="0"/>
              <a:t>框架：</a:t>
            </a:r>
            <a:endParaRPr lang="en-US" altLang="zh-CN" sz="2400" b="1" dirty="0"/>
          </a:p>
          <a:p>
            <a:pPr lvl="1"/>
            <a:r>
              <a:rPr lang="zh-CN" altLang="en-US" dirty="0"/>
              <a:t>是一种深度学习领域的研究模式，应用场景异常广泛。</a:t>
            </a:r>
            <a:endParaRPr lang="en-US" altLang="zh-CN" dirty="0"/>
          </a:p>
          <a:p>
            <a:pPr marL="285750" indent="-285750">
              <a:buClr>
                <a:schemeClr val="accent1">
                  <a:lumMod val="75000"/>
                </a:schemeClr>
              </a:buClr>
              <a:buFont typeface="Wingdings" panose="05000000000000000000" pitchFamily="2" charset="2"/>
              <a:buChar char="l"/>
            </a:pPr>
            <a:r>
              <a:rPr lang="en-US" altLang="zh-CN" sz="2400" b="1" dirty="0">
                <a:solidFill>
                  <a:srgbClr val="C00000"/>
                </a:solidFill>
              </a:rPr>
              <a:t>Encoder</a:t>
            </a:r>
          </a:p>
          <a:p>
            <a:pPr marL="800100" lvl="1" indent="-342900">
              <a:buClr>
                <a:schemeClr val="accent4">
                  <a:lumMod val="75000"/>
                </a:schemeClr>
              </a:buClr>
              <a:buFont typeface="Wingdings" panose="05000000000000000000" pitchFamily="2" charset="2"/>
              <a:buChar char="u"/>
            </a:pPr>
            <a:r>
              <a:rPr lang="zh-CN" altLang="en-US" dirty="0"/>
              <a:t>对输入句子</a:t>
            </a:r>
            <a:r>
              <a:rPr lang="en-US" altLang="zh-CN" dirty="0"/>
              <a:t>Source</a:t>
            </a:r>
            <a:r>
              <a:rPr lang="zh-CN" altLang="en-US" dirty="0"/>
              <a:t>进行编码</a:t>
            </a:r>
            <a:endParaRPr lang="en-US" altLang="zh-CN" dirty="0"/>
          </a:p>
          <a:p>
            <a:pPr marL="800100" lvl="1" indent="-342900">
              <a:buClr>
                <a:schemeClr val="accent4">
                  <a:lumMod val="75000"/>
                </a:schemeClr>
              </a:buClr>
              <a:buFont typeface="Wingdings" panose="05000000000000000000" pitchFamily="2" charset="2"/>
              <a:buChar char="u"/>
            </a:pPr>
            <a:r>
              <a:rPr lang="zh-CN" altLang="en-US" dirty="0"/>
              <a:t>将输入句子通过非线性变换转化为中间语义表示</a:t>
            </a:r>
            <a:r>
              <a:rPr lang="en-US" altLang="zh-CN" dirty="0"/>
              <a:t>C</a:t>
            </a:r>
          </a:p>
          <a:p>
            <a:pPr marL="285750" indent="-285750">
              <a:buClr>
                <a:schemeClr val="accent1">
                  <a:lumMod val="75000"/>
                </a:schemeClr>
              </a:buClr>
              <a:buFont typeface="Wingdings" panose="05000000000000000000" pitchFamily="2" charset="2"/>
              <a:buChar char="l"/>
            </a:pPr>
            <a:r>
              <a:rPr lang="en-US" altLang="zh-CN" sz="2400" b="1" dirty="0">
                <a:solidFill>
                  <a:srgbClr val="C00000"/>
                </a:solidFill>
              </a:rPr>
              <a:t>Decoder</a:t>
            </a:r>
          </a:p>
          <a:p>
            <a:pPr marL="742950" lvl="1" indent="-285750">
              <a:buClr>
                <a:schemeClr val="accent4">
                  <a:lumMod val="75000"/>
                </a:schemeClr>
              </a:buClr>
              <a:buFont typeface="Wingdings" panose="05000000000000000000" pitchFamily="2" charset="2"/>
              <a:buChar char="u"/>
            </a:pPr>
            <a:r>
              <a:rPr lang="zh-CN" altLang="en-US" dirty="0"/>
              <a:t>根据句子</a:t>
            </a:r>
            <a:r>
              <a:rPr lang="en-US" altLang="zh-CN" dirty="0"/>
              <a:t>Source</a:t>
            </a:r>
            <a:r>
              <a:rPr lang="zh-CN" altLang="en-US" dirty="0"/>
              <a:t>的中间语义表示</a:t>
            </a:r>
            <a:r>
              <a:rPr lang="en-US" altLang="zh-CN" dirty="0"/>
              <a:t>C</a:t>
            </a:r>
            <a:r>
              <a:rPr lang="zh-CN" altLang="en-US" dirty="0"/>
              <a:t>和之前已经生成的历史信息，来生成</a:t>
            </a:r>
            <a:r>
              <a:rPr lang="en-US" altLang="zh-CN" dirty="0" err="1"/>
              <a:t>i</a:t>
            </a:r>
            <a:r>
              <a:rPr lang="zh-CN" altLang="en-US" dirty="0"/>
              <a:t>时刻要生成的单词</a:t>
            </a:r>
          </a:p>
        </p:txBody>
      </p:sp>
    </p:spTree>
    <p:extLst>
      <p:ext uri="{BB962C8B-B14F-4D97-AF65-F5344CB8AC3E}">
        <p14:creationId xmlns:p14="http://schemas.microsoft.com/office/powerpoint/2010/main" val="413517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A56F34-943B-4203-B6C6-2FF6C3A5B779}"/>
              </a:ext>
            </a:extLst>
          </p:cNvPr>
          <p:cNvSpPr>
            <a:spLocks noGrp="1"/>
          </p:cNvSpPr>
          <p:nvPr>
            <p:ph type="title"/>
          </p:nvPr>
        </p:nvSpPr>
        <p:spPr/>
        <p:txBody>
          <a:bodyPr/>
          <a:lstStyle/>
          <a:p>
            <a:r>
              <a:rPr lang="en-US" altLang="zh-CN" dirty="0"/>
              <a:t>1.2 </a:t>
            </a:r>
            <a:r>
              <a:rPr lang="zh-CN" altLang="en-US" dirty="0"/>
              <a:t>原理</a:t>
            </a:r>
          </a:p>
        </p:txBody>
      </p:sp>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8</a:t>
            </a:fld>
            <a:endParaRPr lang="zh-CN" altLang="en-US"/>
          </a:p>
        </p:txBody>
      </p:sp>
      <p:pic>
        <p:nvPicPr>
          <p:cNvPr id="27" name="图片 26">
            <a:extLst>
              <a:ext uri="{FF2B5EF4-FFF2-40B4-BE49-F238E27FC236}">
                <a16:creationId xmlns:a16="http://schemas.microsoft.com/office/drawing/2014/main" id="{D60CFAC4-DCE3-4136-84C0-4C98095D1FEB}"/>
              </a:ext>
            </a:extLst>
          </p:cNvPr>
          <p:cNvPicPr>
            <a:picLocks noChangeAspect="1"/>
          </p:cNvPicPr>
          <p:nvPr/>
        </p:nvPicPr>
        <p:blipFill>
          <a:blip r:embed="rId3"/>
          <a:stretch>
            <a:fillRect/>
          </a:stretch>
        </p:blipFill>
        <p:spPr>
          <a:xfrm>
            <a:off x="7547478" y="1028700"/>
            <a:ext cx="3472565" cy="4657647"/>
          </a:xfrm>
          <a:prstGeom prst="rect">
            <a:avLst/>
          </a:prstGeom>
        </p:spPr>
      </p:pic>
      <p:sp>
        <p:nvSpPr>
          <p:cNvPr id="28" name="矩形 27">
            <a:extLst>
              <a:ext uri="{FF2B5EF4-FFF2-40B4-BE49-F238E27FC236}">
                <a16:creationId xmlns:a16="http://schemas.microsoft.com/office/drawing/2014/main" id="{7A1C8E0B-2764-4424-88B1-6568578BFF6D}"/>
              </a:ext>
            </a:extLst>
          </p:cNvPr>
          <p:cNvSpPr/>
          <p:nvPr/>
        </p:nvSpPr>
        <p:spPr>
          <a:xfrm>
            <a:off x="669925" y="1235724"/>
            <a:ext cx="6993618" cy="1905009"/>
          </a:xfrm>
          <a:prstGeom prst="rect">
            <a:avLst/>
          </a:prstGeom>
        </p:spPr>
        <p:txBody>
          <a:bodyPr wrap="square">
            <a:spAutoFit/>
          </a:bodyPr>
          <a:lstStyle/>
          <a:p>
            <a:r>
              <a:rPr lang="en-US" altLang="zh-CN" sz="2000" b="1" dirty="0"/>
              <a:t>《Neural machine translation by jointly learning to align and translate》</a:t>
            </a:r>
            <a:r>
              <a:rPr lang="zh-CN" altLang="en-US" sz="2000" b="1" dirty="0"/>
              <a:t>，</a:t>
            </a:r>
            <a:r>
              <a:rPr lang="en-US" altLang="zh-CN" sz="2000" b="1" dirty="0" err="1"/>
              <a:t>Dzmitry</a:t>
            </a:r>
            <a:r>
              <a:rPr lang="en-US" altLang="zh-CN" sz="2000" b="1" dirty="0"/>
              <a:t> </a:t>
            </a:r>
            <a:r>
              <a:rPr lang="en-US" altLang="zh-CN" sz="2000" b="1" dirty="0" err="1"/>
              <a:t>Bahdanau</a:t>
            </a:r>
            <a:r>
              <a:rPr lang="zh-CN" altLang="en-US" sz="2000" b="1" dirty="0"/>
              <a:t>等人，</a:t>
            </a:r>
            <a:r>
              <a:rPr lang="en-US" altLang="zh-CN" sz="2000" b="1" dirty="0"/>
              <a:t>2015</a:t>
            </a:r>
          </a:p>
          <a:p>
            <a:pPr marL="285750" indent="-285750">
              <a:lnSpc>
                <a:spcPct val="150000"/>
              </a:lnSpc>
              <a:buFont typeface="Arial" panose="020B0604020202020204" pitchFamily="34" charset="0"/>
              <a:buChar char="•"/>
            </a:pPr>
            <a:r>
              <a:rPr lang="zh-CN" altLang="en-US" dirty="0"/>
              <a:t>提出了基于</a:t>
            </a:r>
            <a:r>
              <a:rPr lang="en-US" altLang="zh-CN" dirty="0"/>
              <a:t>RNN</a:t>
            </a:r>
            <a:r>
              <a:rPr lang="zh-CN" altLang="en-US" dirty="0"/>
              <a:t>的</a:t>
            </a:r>
            <a:r>
              <a:rPr lang="en-US" altLang="zh-CN" dirty="0"/>
              <a:t>Seq2Seq</a:t>
            </a:r>
            <a:r>
              <a:rPr lang="zh-CN" altLang="en-US" dirty="0"/>
              <a:t>模型</a:t>
            </a:r>
            <a:endParaRPr lang="en-US" altLang="zh-CN" dirty="0"/>
          </a:p>
          <a:p>
            <a:pPr marL="285750" indent="-285750">
              <a:lnSpc>
                <a:spcPct val="150000"/>
              </a:lnSpc>
              <a:buFont typeface="Arial" panose="020B0604020202020204" pitchFamily="34" charset="0"/>
              <a:buChar char="•"/>
            </a:pPr>
            <a:r>
              <a:rPr lang="zh-CN" altLang="en-US" dirty="0"/>
              <a:t>把</a:t>
            </a:r>
            <a:r>
              <a:rPr lang="zh-CN" altLang="en-US" b="1" dirty="0">
                <a:solidFill>
                  <a:srgbClr val="C00000"/>
                </a:solidFill>
              </a:rPr>
              <a:t>机器翻译</a:t>
            </a:r>
            <a:r>
              <a:rPr lang="zh-CN" altLang="en-US" dirty="0"/>
              <a:t>中，变长的输入</a:t>
            </a:r>
            <a:r>
              <a:rPr lang="en-US" altLang="zh-CN" dirty="0"/>
              <a:t>X</a:t>
            </a:r>
            <a:r>
              <a:rPr lang="zh-CN" altLang="en-US" dirty="0"/>
              <a:t>映射到一个变长输出</a:t>
            </a:r>
            <a:r>
              <a:rPr lang="en-US" altLang="zh-CN" dirty="0"/>
              <a:t>Y</a:t>
            </a:r>
          </a:p>
          <a:p>
            <a:pPr marL="285750" indent="-285750">
              <a:lnSpc>
                <a:spcPct val="150000"/>
              </a:lnSpc>
              <a:buFont typeface="Arial" panose="020B0604020202020204" pitchFamily="34" charset="0"/>
              <a:buChar char="•"/>
            </a:pPr>
            <a:r>
              <a:rPr lang="zh-CN" altLang="en-US" dirty="0"/>
              <a:t>引入了</a:t>
            </a:r>
            <a:r>
              <a:rPr lang="en-US" altLang="zh-CN" dirty="0"/>
              <a:t>Attention Mechanism,</a:t>
            </a:r>
            <a:r>
              <a:rPr lang="zh-CN" altLang="en-US" dirty="0"/>
              <a:t>增加对序列</a:t>
            </a:r>
            <a:r>
              <a:rPr lang="en-US" altLang="zh-CN" dirty="0"/>
              <a:t>X</a:t>
            </a:r>
            <a:r>
              <a:rPr lang="zh-CN" altLang="en-US" dirty="0"/>
              <a:t>的</a:t>
            </a:r>
            <a:r>
              <a:rPr lang="zh-CN" altLang="en-US" b="1" dirty="0">
                <a:solidFill>
                  <a:srgbClr val="C00000"/>
                </a:solidFill>
              </a:rPr>
              <a:t>区分度</a:t>
            </a:r>
          </a:p>
        </p:txBody>
      </p:sp>
      <p:pic>
        <p:nvPicPr>
          <p:cNvPr id="29" name="Picture 4">
            <a:extLst>
              <a:ext uri="{FF2B5EF4-FFF2-40B4-BE49-F238E27FC236}">
                <a16:creationId xmlns:a16="http://schemas.microsoft.com/office/drawing/2014/main" id="{041E7FE2-E22C-4223-9AA8-EF3B273BEA6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0907" b="-4824"/>
          <a:stretch/>
        </p:blipFill>
        <p:spPr bwMode="auto">
          <a:xfrm>
            <a:off x="1501113" y="4960995"/>
            <a:ext cx="4744758" cy="1017051"/>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
            <a:extLst>
              <a:ext uri="{FF2B5EF4-FFF2-40B4-BE49-F238E27FC236}">
                <a16:creationId xmlns:a16="http://schemas.microsoft.com/office/drawing/2014/main" id="{2A39271D-2ACE-45D2-AF32-E949131C1C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3209" y="4500366"/>
            <a:ext cx="3352800" cy="438150"/>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8D88EFE8-DF8F-48B1-9E90-827B26BED0A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 r="13105" b="-4348"/>
          <a:stretch/>
        </p:blipFill>
        <p:spPr bwMode="auto">
          <a:xfrm>
            <a:off x="1416956" y="3850011"/>
            <a:ext cx="4345306" cy="457200"/>
          </a:xfrm>
          <a:prstGeom prst="rect">
            <a:avLst/>
          </a:prstGeom>
          <a:noFill/>
          <a:extLst>
            <a:ext uri="{909E8E84-426E-40DD-AFC4-6F175D3DCCD1}">
              <a14:hiddenFill xmlns:a14="http://schemas.microsoft.com/office/drawing/2010/main">
                <a:solidFill>
                  <a:srgbClr val="FFFFFF"/>
                </a:solidFill>
              </a14:hiddenFill>
            </a:ext>
          </a:extLst>
        </p:spPr>
      </p:pic>
      <p:pic>
        <p:nvPicPr>
          <p:cNvPr id="9" name="图片 8">
            <a:extLst>
              <a:ext uri="{FF2B5EF4-FFF2-40B4-BE49-F238E27FC236}">
                <a16:creationId xmlns:a16="http://schemas.microsoft.com/office/drawing/2014/main" id="{3FE3D0C4-36A0-4D74-9FAE-60C4639A3709}"/>
              </a:ext>
            </a:extLst>
          </p:cNvPr>
          <p:cNvPicPr>
            <a:picLocks noChangeAspect="1"/>
          </p:cNvPicPr>
          <p:nvPr/>
        </p:nvPicPr>
        <p:blipFill rotWithShape="1">
          <a:blip r:embed="rId7"/>
          <a:srcRect l="5825" b="24138"/>
          <a:stretch/>
        </p:blipFill>
        <p:spPr>
          <a:xfrm>
            <a:off x="0" y="0"/>
            <a:ext cx="3657951" cy="622169"/>
          </a:xfrm>
          <a:prstGeom prst="rect">
            <a:avLst/>
          </a:prstGeom>
        </p:spPr>
      </p:pic>
      <p:sp>
        <p:nvSpPr>
          <p:cNvPr id="3" name="矩形 2">
            <a:extLst>
              <a:ext uri="{FF2B5EF4-FFF2-40B4-BE49-F238E27FC236}">
                <a16:creationId xmlns:a16="http://schemas.microsoft.com/office/drawing/2014/main" id="{B19ECF4C-5285-4875-9F02-165A14294A21}"/>
              </a:ext>
            </a:extLst>
          </p:cNvPr>
          <p:cNvSpPr/>
          <p:nvPr/>
        </p:nvSpPr>
        <p:spPr>
          <a:xfrm>
            <a:off x="8377433" y="5543668"/>
            <a:ext cx="2313454" cy="369332"/>
          </a:xfrm>
          <a:prstGeom prst="rect">
            <a:avLst/>
          </a:prstGeom>
        </p:spPr>
        <p:txBody>
          <a:bodyPr wrap="none">
            <a:spAutoFit/>
          </a:bodyPr>
          <a:lstStyle/>
          <a:p>
            <a:r>
              <a:rPr lang="zh-CN" altLang="en-US" dirty="0"/>
              <a:t>图 基本</a:t>
            </a:r>
            <a:r>
              <a:rPr lang="en-US" altLang="zh-CN" dirty="0"/>
              <a:t>Attention</a:t>
            </a:r>
            <a:r>
              <a:rPr lang="zh-CN" altLang="en-US" dirty="0"/>
              <a:t>机制</a:t>
            </a:r>
          </a:p>
        </p:txBody>
      </p:sp>
    </p:spTree>
    <p:extLst>
      <p:ext uri="{BB962C8B-B14F-4D97-AF65-F5344CB8AC3E}">
        <p14:creationId xmlns:p14="http://schemas.microsoft.com/office/powerpoint/2010/main" val="2608378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42EE82-BE2D-4FB1-ABB7-FE33E2E20090}"/>
              </a:ext>
            </a:extLst>
          </p:cNvPr>
          <p:cNvSpPr>
            <a:spLocks noGrp="1"/>
          </p:cNvSpPr>
          <p:nvPr>
            <p:ph type="title"/>
          </p:nvPr>
        </p:nvSpPr>
        <p:spPr/>
        <p:txBody>
          <a:bodyPr/>
          <a:lstStyle/>
          <a:p>
            <a:r>
              <a:rPr lang="en-US" altLang="zh-CN" dirty="0"/>
              <a:t>1.2 </a:t>
            </a:r>
            <a:r>
              <a:rPr lang="zh-CN" altLang="en-US" dirty="0"/>
              <a:t>原理</a:t>
            </a:r>
          </a:p>
        </p:txBody>
      </p:sp>
      <p:sp>
        <p:nvSpPr>
          <p:cNvPr id="3" name="灯片编号占位符 2">
            <a:extLst>
              <a:ext uri="{FF2B5EF4-FFF2-40B4-BE49-F238E27FC236}">
                <a16:creationId xmlns:a16="http://schemas.microsoft.com/office/drawing/2014/main" id="{1D6E5136-ED5B-4D7C-B5FB-9F7A7B3BA619}"/>
              </a:ext>
            </a:extLst>
          </p:cNvPr>
          <p:cNvSpPr>
            <a:spLocks noGrp="1"/>
          </p:cNvSpPr>
          <p:nvPr>
            <p:ph type="sldNum" sz="quarter" idx="12"/>
          </p:nvPr>
        </p:nvSpPr>
        <p:spPr/>
        <p:txBody>
          <a:bodyPr/>
          <a:lstStyle/>
          <a:p>
            <a:fld id="{5DD3DB80-B894-403A-B48E-6FDC1A72010E}" type="slidenum">
              <a:rPr lang="zh-CN" altLang="en-US" smtClean="0"/>
              <a:pPr/>
              <a:t>9</a:t>
            </a:fld>
            <a:endParaRPr lang="zh-CN" altLang="en-US" dirty="0"/>
          </a:p>
        </p:txBody>
      </p:sp>
      <p:pic>
        <p:nvPicPr>
          <p:cNvPr id="4" name="图片 3">
            <a:extLst>
              <a:ext uri="{FF2B5EF4-FFF2-40B4-BE49-F238E27FC236}">
                <a16:creationId xmlns:a16="http://schemas.microsoft.com/office/drawing/2014/main" id="{74724518-C3F2-4AC7-A6CC-6E1D8F4B6E66}"/>
              </a:ext>
            </a:extLst>
          </p:cNvPr>
          <p:cNvPicPr>
            <a:picLocks noChangeAspect="1"/>
          </p:cNvPicPr>
          <p:nvPr/>
        </p:nvPicPr>
        <p:blipFill>
          <a:blip r:embed="rId3"/>
          <a:stretch>
            <a:fillRect/>
          </a:stretch>
        </p:blipFill>
        <p:spPr>
          <a:xfrm>
            <a:off x="902057" y="1485877"/>
            <a:ext cx="3475021" cy="4657748"/>
          </a:xfrm>
          <a:prstGeom prst="rect">
            <a:avLst/>
          </a:prstGeom>
        </p:spPr>
      </p:pic>
      <mc:AlternateContent xmlns:mc="http://schemas.openxmlformats.org/markup-compatibility/2006">
        <mc:Choice xmlns:a14="http://schemas.microsoft.com/office/drawing/2010/main" Requires="a14">
          <p:sp>
            <p:nvSpPr>
              <p:cNvPr id="5" name="Rectangle 1">
                <a:extLst>
                  <a:ext uri="{FF2B5EF4-FFF2-40B4-BE49-F238E27FC236}">
                    <a16:creationId xmlns:a16="http://schemas.microsoft.com/office/drawing/2014/main" id="{029152D1-5C73-4AC7-BCCE-5EB5CE6DAAE8}"/>
                  </a:ext>
                </a:extLst>
              </p:cNvPr>
              <p:cNvSpPr>
                <a:spLocks noChangeArrowheads="1"/>
              </p:cNvSpPr>
              <p:nvPr/>
            </p:nvSpPr>
            <p:spPr bwMode="auto">
              <a:xfrm>
                <a:off x="4836755" y="2531986"/>
                <a:ext cx="6683733" cy="132889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nSpc>
                    <a:spcPct val="150000"/>
                  </a:lnSpc>
                </a:pPr>
                <a:r>
                  <a:rPr lang="en-US" altLang="zh-CN" b="1" dirty="0">
                    <a:solidFill>
                      <a:schemeClr val="accent1">
                        <a:lumMod val="75000"/>
                      </a:schemeClr>
                    </a:solidFill>
                  </a:rPr>
                  <a:t>    </a:t>
                </a:r>
                <a14:m>
                  <m:oMath xmlns:m="http://schemas.openxmlformats.org/officeDocument/2006/math">
                    <m:sSub>
                      <m:sSubPr>
                        <m:ctrlPr>
                          <a:rPr lang="en-US" altLang="zh-CN" b="1" i="1">
                            <a:solidFill>
                              <a:schemeClr val="accent1">
                                <a:lumMod val="75000"/>
                              </a:schemeClr>
                            </a:solidFill>
                            <a:latin typeface="Cambria Math" panose="02040503050406030204" pitchFamily="18" charset="0"/>
                          </a:rPr>
                        </m:ctrlPr>
                      </m:sSubPr>
                      <m:e>
                        <m:r>
                          <a:rPr lang="zh-CN" altLang="en-US" b="1" i="1" smtClean="0">
                            <a:solidFill>
                              <a:schemeClr val="accent1">
                                <a:lumMod val="75000"/>
                              </a:schemeClr>
                            </a:solidFill>
                            <a:latin typeface="Cambria Math" panose="02040503050406030204" pitchFamily="18" charset="0"/>
                          </a:rPr>
                          <m:t>𝜶</m:t>
                        </m:r>
                      </m:e>
                      <m:sub>
                        <m:r>
                          <a:rPr lang="en-US" altLang="zh-CN" b="1" i="1">
                            <a:solidFill>
                              <a:schemeClr val="accent1">
                                <a:lumMod val="75000"/>
                              </a:schemeClr>
                            </a:solidFill>
                            <a:latin typeface="Cambria Math" panose="02040503050406030204" pitchFamily="18" charset="0"/>
                          </a:rPr>
                          <m:t>𝒊𝒋</m:t>
                        </m:r>
                      </m:sub>
                    </m:sSub>
                  </m:oMath>
                </a14:m>
                <a:r>
                  <a:rPr kumimoji="0" lang="zh-CN" altLang="zh-CN" sz="1800" b="1" i="0" u="none" strike="noStrike" cap="none" normalizeH="0" baseline="0" dirty="0">
                    <a:ln>
                      <a:noFill/>
                    </a:ln>
                    <a:solidFill>
                      <a:schemeClr val="accent1">
                        <a:lumMod val="75000"/>
                      </a:schemeClr>
                    </a:solidFill>
                    <a:effectLst/>
                    <a:ea typeface="-apple-system"/>
                  </a:rPr>
                  <a:t>是一个softmax模型输出，概率值的和为1。</a:t>
                </a:r>
                <a:r>
                  <a:rPr lang="en-US" altLang="zh-CN" b="1" dirty="0">
                    <a:solidFill>
                      <a:schemeClr val="accent1">
                        <a:lumMod val="75000"/>
                      </a:schemeClr>
                    </a:solidFill>
                  </a:rPr>
                  <a:t> </a:t>
                </a:r>
                <a14:m>
                  <m:oMath xmlns:m="http://schemas.openxmlformats.org/officeDocument/2006/math">
                    <m:sSub>
                      <m:sSubPr>
                        <m:ctrlPr>
                          <a:rPr lang="en-US" altLang="zh-CN" b="1" i="1">
                            <a:solidFill>
                              <a:schemeClr val="accent1">
                                <a:lumMod val="75000"/>
                              </a:schemeClr>
                            </a:solidFill>
                            <a:latin typeface="Cambria Math" panose="02040503050406030204" pitchFamily="18" charset="0"/>
                          </a:rPr>
                        </m:ctrlPr>
                      </m:sSubPr>
                      <m:e>
                        <m:r>
                          <a:rPr lang="en-US" altLang="zh-CN" b="1" i="1">
                            <a:solidFill>
                              <a:schemeClr val="accent1">
                                <a:lumMod val="75000"/>
                              </a:schemeClr>
                            </a:solidFill>
                            <a:latin typeface="Cambria Math" panose="02040503050406030204" pitchFamily="18" charset="0"/>
                          </a:rPr>
                          <m:t>𝒆</m:t>
                        </m:r>
                      </m:e>
                      <m:sub>
                        <m:r>
                          <a:rPr lang="en-US" altLang="zh-CN" b="1" i="1">
                            <a:solidFill>
                              <a:schemeClr val="accent1">
                                <a:lumMod val="75000"/>
                              </a:schemeClr>
                            </a:solidFill>
                            <a:latin typeface="Cambria Math" panose="02040503050406030204" pitchFamily="18" charset="0"/>
                          </a:rPr>
                          <m:t>𝒊𝒋</m:t>
                        </m:r>
                      </m:sub>
                    </m:sSub>
                  </m:oMath>
                </a14:m>
                <a:r>
                  <a:rPr kumimoji="0" lang="zh-CN" altLang="zh-CN" sz="1800" b="1" i="0" u="none" strike="noStrike" cap="none" normalizeH="0" baseline="0" dirty="0">
                    <a:ln>
                      <a:noFill/>
                    </a:ln>
                    <a:solidFill>
                      <a:schemeClr val="accent1">
                        <a:lumMod val="75000"/>
                      </a:schemeClr>
                    </a:solidFill>
                    <a:effectLst/>
                    <a:ea typeface="-apple-system"/>
                  </a:rPr>
                  <a:t>表示一个对齐模型，用于衡量encoder端的位置j个词，对于decoder端的位置i个词的对齐程度（</a:t>
                </a:r>
                <a:r>
                  <a:rPr kumimoji="0" lang="zh-CN" altLang="zh-CN" sz="1800" b="1" i="0" u="none" strike="noStrike" cap="none" normalizeH="0" baseline="0" dirty="0">
                    <a:ln>
                      <a:noFill/>
                    </a:ln>
                    <a:solidFill>
                      <a:srgbClr val="C00000"/>
                    </a:solidFill>
                    <a:effectLst/>
                    <a:ea typeface="-apple-system"/>
                  </a:rPr>
                  <a:t>影响程度</a:t>
                </a:r>
                <a:r>
                  <a:rPr kumimoji="0" lang="en-US" altLang="zh-CN" sz="1800" b="1" i="0" u="none" strike="noStrike" cap="none" normalizeH="0" baseline="0" dirty="0">
                    <a:ln>
                      <a:noFill/>
                    </a:ln>
                    <a:solidFill>
                      <a:schemeClr val="accent1">
                        <a:lumMod val="75000"/>
                      </a:schemeClr>
                    </a:solidFill>
                    <a:effectLst/>
                    <a:ea typeface="-apple-system"/>
                  </a:rPr>
                  <a:t>)</a:t>
                </a:r>
                <a:r>
                  <a:rPr kumimoji="0" lang="zh-CN" altLang="en-US" sz="1800" b="1" i="0" u="none" strike="noStrike" cap="none" normalizeH="0" baseline="0" dirty="0">
                    <a:ln>
                      <a:noFill/>
                    </a:ln>
                    <a:solidFill>
                      <a:schemeClr val="accent1">
                        <a:lumMod val="75000"/>
                      </a:schemeClr>
                    </a:solidFill>
                    <a:effectLst/>
                    <a:ea typeface="-apple-system"/>
                  </a:rPr>
                  <a:t>。</a:t>
                </a:r>
                <a:endParaRPr kumimoji="0" lang="zh-CN" altLang="zh-CN" sz="1800" b="1" i="0" u="none" strike="noStrike" cap="none" normalizeH="0" baseline="0" dirty="0">
                  <a:ln>
                    <a:noFill/>
                  </a:ln>
                  <a:solidFill>
                    <a:schemeClr val="accent1">
                      <a:lumMod val="75000"/>
                    </a:schemeClr>
                  </a:solidFill>
                  <a:effectLst/>
                </a:endParaRPr>
              </a:p>
            </p:txBody>
          </p:sp>
        </mc:Choice>
        <mc:Fallback>
          <p:sp>
            <p:nvSpPr>
              <p:cNvPr id="5" name="Rectangle 1">
                <a:extLst>
                  <a:ext uri="{FF2B5EF4-FFF2-40B4-BE49-F238E27FC236}">
                    <a16:creationId xmlns:a16="http://schemas.microsoft.com/office/drawing/2014/main" id="{029152D1-5C73-4AC7-BCCE-5EB5CE6DAAE8}"/>
                  </a:ext>
                </a:extLst>
              </p:cNvPr>
              <p:cNvSpPr>
                <a:spLocks noRot="1" noChangeAspect="1" noMove="1" noResize="1" noEditPoints="1" noAdjustHandles="1" noChangeArrowheads="1" noChangeShapeType="1" noTextEdit="1"/>
              </p:cNvSpPr>
              <p:nvPr/>
            </p:nvSpPr>
            <p:spPr bwMode="auto">
              <a:xfrm>
                <a:off x="4836755" y="2531986"/>
                <a:ext cx="6683733" cy="1328890"/>
              </a:xfrm>
              <a:prstGeom prst="rect">
                <a:avLst/>
              </a:prstGeom>
              <a:blipFill>
                <a:blip r:embed="rId4"/>
                <a:stretch>
                  <a:fillRect l="-729" r="-182" b="-6881"/>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pic>
        <p:nvPicPr>
          <p:cNvPr id="1029" name="Picture 5">
            <a:extLst>
              <a:ext uri="{FF2B5EF4-FFF2-40B4-BE49-F238E27FC236}">
                <a16:creationId xmlns:a16="http://schemas.microsoft.com/office/drawing/2014/main" id="{31BF68B2-C832-41C5-9599-678A5784AD0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49" t="7968" r="12753" b="912"/>
          <a:stretch/>
        </p:blipFill>
        <p:spPr bwMode="auto">
          <a:xfrm>
            <a:off x="5243397" y="1336132"/>
            <a:ext cx="5870448" cy="127582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FAF71990-8243-4A07-B7E2-06DD023403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38449" y="3869173"/>
            <a:ext cx="4552950" cy="117157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F2578A3A-F31E-471F-AEF3-5C6E5D6D348A}"/>
                  </a:ext>
                </a:extLst>
              </p:cNvPr>
              <p:cNvSpPr/>
              <p:nvPr/>
            </p:nvSpPr>
            <p:spPr>
              <a:xfrm>
                <a:off x="4836756" y="5049046"/>
                <a:ext cx="6683732" cy="1328890"/>
              </a:xfrm>
              <a:prstGeom prst="rect">
                <a:avLst/>
              </a:prstGeom>
            </p:spPr>
            <p:txBody>
              <a:bodyPr wrap="square">
                <a:spAutoFit/>
              </a:bodyPr>
              <a:lstStyle/>
              <a:p>
                <a:pPr>
                  <a:lnSpc>
                    <a:spcPct val="150000"/>
                  </a:lnSpc>
                </a:pPr>
                <a:r>
                  <a:rPr lang="zh-CN" altLang="en-US" b="1" dirty="0">
                    <a:solidFill>
                      <a:schemeClr val="accent1">
                        <a:lumMod val="75000"/>
                      </a:schemeClr>
                    </a:solidFill>
                  </a:rPr>
                  <a:t>      对齐模型</a:t>
                </a:r>
                <a14:m>
                  <m:oMath xmlns:m="http://schemas.openxmlformats.org/officeDocument/2006/math">
                    <m:sSub>
                      <m:sSubPr>
                        <m:ctrlPr>
                          <a:rPr lang="en-US" altLang="zh-CN" b="1" i="1" smtClean="0">
                            <a:solidFill>
                              <a:schemeClr val="accent1">
                                <a:lumMod val="75000"/>
                              </a:schemeClr>
                            </a:solidFill>
                            <a:latin typeface="Cambria Math" panose="02040503050406030204" pitchFamily="18" charset="0"/>
                          </a:rPr>
                        </m:ctrlPr>
                      </m:sSubPr>
                      <m:e>
                        <m:r>
                          <a:rPr lang="en-US" altLang="zh-CN" b="1" i="1">
                            <a:solidFill>
                              <a:schemeClr val="accent1">
                                <a:lumMod val="75000"/>
                              </a:schemeClr>
                            </a:solidFill>
                            <a:latin typeface="Cambria Math" panose="02040503050406030204" pitchFamily="18" charset="0"/>
                          </a:rPr>
                          <m:t>𝒆</m:t>
                        </m:r>
                      </m:e>
                      <m:sub>
                        <m:r>
                          <a:rPr lang="en-US" altLang="zh-CN" b="1" i="1" smtClean="0">
                            <a:solidFill>
                              <a:schemeClr val="accent1">
                                <a:lumMod val="75000"/>
                              </a:schemeClr>
                            </a:solidFill>
                            <a:latin typeface="Cambria Math" panose="02040503050406030204" pitchFamily="18" charset="0"/>
                          </a:rPr>
                          <m:t>𝒊𝒋</m:t>
                        </m:r>
                      </m:sub>
                    </m:sSub>
                  </m:oMath>
                </a14:m>
                <a:r>
                  <a:rPr lang="zh-CN" altLang="en-US" b="1" dirty="0">
                    <a:solidFill>
                      <a:schemeClr val="accent1">
                        <a:lumMod val="75000"/>
                      </a:schemeClr>
                    </a:solidFill>
                  </a:rPr>
                  <a:t>的计算方式有很多种不同的计算方式，代表不同的</a:t>
                </a:r>
                <a:r>
                  <a:rPr lang="en-US" altLang="zh-CN" b="1" dirty="0">
                    <a:solidFill>
                      <a:schemeClr val="accent1">
                        <a:lumMod val="75000"/>
                      </a:schemeClr>
                    </a:solidFill>
                  </a:rPr>
                  <a:t>Attention</a:t>
                </a:r>
                <a:r>
                  <a:rPr lang="zh-CN" altLang="en-US" b="1" dirty="0">
                    <a:solidFill>
                      <a:schemeClr val="accent1">
                        <a:lumMod val="75000"/>
                      </a:schemeClr>
                    </a:solidFill>
                  </a:rPr>
                  <a:t>模型，最简单且最常用的的对齐模型是</a:t>
                </a:r>
                <a:r>
                  <a:rPr lang="en-US" altLang="zh-CN" b="1" dirty="0">
                    <a:solidFill>
                      <a:schemeClr val="accent1">
                        <a:lumMod val="75000"/>
                      </a:schemeClr>
                    </a:solidFill>
                  </a:rPr>
                  <a:t>dot product</a:t>
                </a:r>
                <a:r>
                  <a:rPr lang="zh-CN" altLang="en-US" b="1" dirty="0">
                    <a:solidFill>
                      <a:schemeClr val="accent1">
                        <a:lumMod val="75000"/>
                      </a:schemeClr>
                    </a:solidFill>
                  </a:rPr>
                  <a:t>乘积矩阵，权值网络映射（</a:t>
                </a:r>
                <a:r>
                  <a:rPr lang="en-US" altLang="zh-CN" b="1" dirty="0">
                    <a:solidFill>
                      <a:schemeClr val="accent1">
                        <a:lumMod val="75000"/>
                      </a:schemeClr>
                    </a:solidFill>
                  </a:rPr>
                  <a:t>General</a:t>
                </a:r>
                <a:r>
                  <a:rPr lang="zh-CN" altLang="en-US" b="1" dirty="0">
                    <a:solidFill>
                      <a:schemeClr val="accent1">
                        <a:lumMod val="75000"/>
                      </a:schemeClr>
                    </a:solidFill>
                  </a:rPr>
                  <a:t>）和</a:t>
                </a:r>
                <a:r>
                  <a:rPr lang="en-US" altLang="zh-CN" b="1" dirty="0" err="1">
                    <a:solidFill>
                      <a:schemeClr val="accent1">
                        <a:lumMod val="75000"/>
                      </a:schemeClr>
                    </a:solidFill>
                  </a:rPr>
                  <a:t>concat</a:t>
                </a:r>
                <a:r>
                  <a:rPr lang="zh-CN" altLang="en-US" b="1" dirty="0">
                    <a:solidFill>
                      <a:schemeClr val="accent1">
                        <a:lumMod val="75000"/>
                      </a:schemeClr>
                    </a:solidFill>
                  </a:rPr>
                  <a:t>映射几种方式。</a:t>
                </a:r>
              </a:p>
            </p:txBody>
          </p:sp>
        </mc:Choice>
        <mc:Fallback xmlns="">
          <p:sp>
            <p:nvSpPr>
              <p:cNvPr id="6" name="矩形 5">
                <a:extLst>
                  <a:ext uri="{FF2B5EF4-FFF2-40B4-BE49-F238E27FC236}">
                    <a16:creationId xmlns:a16="http://schemas.microsoft.com/office/drawing/2014/main" id="{F2578A3A-F31E-471F-AEF3-5C6E5D6D348A}"/>
                  </a:ext>
                </a:extLst>
              </p:cNvPr>
              <p:cNvSpPr>
                <a:spLocks noRot="1" noChangeAspect="1" noMove="1" noResize="1" noEditPoints="1" noAdjustHandles="1" noChangeArrowheads="1" noChangeShapeType="1" noTextEdit="1"/>
              </p:cNvSpPr>
              <p:nvPr/>
            </p:nvSpPr>
            <p:spPr>
              <a:xfrm>
                <a:off x="4836756" y="5049046"/>
                <a:ext cx="6683732" cy="1328890"/>
              </a:xfrm>
              <a:prstGeom prst="rect">
                <a:avLst/>
              </a:prstGeom>
              <a:blipFill>
                <a:blip r:embed="rId7"/>
                <a:stretch>
                  <a:fillRect l="-729" b="-6422"/>
                </a:stretch>
              </a:blipFill>
            </p:spPr>
            <p:txBody>
              <a:bodyPr/>
              <a:lstStyle/>
              <a:p>
                <a:r>
                  <a:rPr lang="zh-CN" altLang="en-US">
                    <a:noFill/>
                  </a:rPr>
                  <a:t> </a:t>
                </a:r>
              </a:p>
            </p:txBody>
          </p:sp>
        </mc:Fallback>
      </mc:AlternateContent>
      <p:pic>
        <p:nvPicPr>
          <p:cNvPr id="9" name="图片 8">
            <a:extLst>
              <a:ext uri="{FF2B5EF4-FFF2-40B4-BE49-F238E27FC236}">
                <a16:creationId xmlns:a16="http://schemas.microsoft.com/office/drawing/2014/main" id="{33F30B35-2F20-4216-8959-09347C822D60}"/>
              </a:ext>
            </a:extLst>
          </p:cNvPr>
          <p:cNvPicPr>
            <a:picLocks noChangeAspect="1"/>
          </p:cNvPicPr>
          <p:nvPr/>
        </p:nvPicPr>
        <p:blipFill rotWithShape="1">
          <a:blip r:embed="rId8"/>
          <a:srcRect l="5825" b="24138"/>
          <a:stretch/>
        </p:blipFill>
        <p:spPr>
          <a:xfrm>
            <a:off x="0" y="0"/>
            <a:ext cx="3657951" cy="622169"/>
          </a:xfrm>
          <a:prstGeom prst="rect">
            <a:avLst/>
          </a:prstGeom>
        </p:spPr>
      </p:pic>
      <p:sp>
        <p:nvSpPr>
          <p:cNvPr id="10" name="矩形 9">
            <a:extLst>
              <a:ext uri="{FF2B5EF4-FFF2-40B4-BE49-F238E27FC236}">
                <a16:creationId xmlns:a16="http://schemas.microsoft.com/office/drawing/2014/main" id="{3F5A78D9-6E4C-4213-87E1-4BE32C4EEB48}"/>
              </a:ext>
            </a:extLst>
          </p:cNvPr>
          <p:cNvSpPr/>
          <p:nvPr/>
        </p:nvSpPr>
        <p:spPr>
          <a:xfrm>
            <a:off x="1487583" y="5866368"/>
            <a:ext cx="2313454" cy="369332"/>
          </a:xfrm>
          <a:prstGeom prst="rect">
            <a:avLst/>
          </a:prstGeom>
        </p:spPr>
        <p:txBody>
          <a:bodyPr wrap="none">
            <a:spAutoFit/>
          </a:bodyPr>
          <a:lstStyle/>
          <a:p>
            <a:r>
              <a:rPr lang="zh-CN" altLang="en-US" dirty="0"/>
              <a:t>图 基本</a:t>
            </a:r>
            <a:r>
              <a:rPr lang="en-US" altLang="zh-CN" dirty="0"/>
              <a:t>Attention</a:t>
            </a:r>
            <a:r>
              <a:rPr lang="zh-CN" altLang="en-US" dirty="0"/>
              <a:t>机制</a:t>
            </a:r>
          </a:p>
        </p:txBody>
      </p:sp>
    </p:spTree>
    <p:extLst>
      <p:ext uri="{BB962C8B-B14F-4D97-AF65-F5344CB8AC3E}">
        <p14:creationId xmlns:p14="http://schemas.microsoft.com/office/powerpoint/2010/main" val="178815491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a18adb86-5929-4bf5-a1c6-bcf101f86030"/>
</p:tagLst>
</file>

<file path=ppt/theme/theme1.xml><?xml version="1.0" encoding="utf-8"?>
<a:theme xmlns:a="http://schemas.openxmlformats.org/drawingml/2006/main" name="主题5">
  <a:themeElements>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CCCC"/>
        </a:solidFill>
      </a:spPr>
      <a:bodyPr>
        <a:spAutoFit/>
      </a:bodyPr>
      <a:lstStyle>
        <a:defPPr algn="l">
          <a:defRPr dirty="0"/>
        </a:defPPr>
      </a:lst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ppt/theme/themeOverride2.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ppt/theme/themeOverride3.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ppt/theme/themeOverride4.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ppt/theme/themeOverride5.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2614</TotalTime>
  <Words>2983</Words>
  <Application>Microsoft Office PowerPoint</Application>
  <PresentationFormat>宽屏</PresentationFormat>
  <Paragraphs>254</Paragraphs>
  <Slides>33</Slides>
  <Notes>20</Notes>
  <HiddenSlides>5</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33</vt:i4>
      </vt:variant>
    </vt:vector>
  </HeadingPairs>
  <TitlesOfParts>
    <vt:vector size="40" baseType="lpstr">
      <vt:lpstr>-apple-system</vt:lpstr>
      <vt:lpstr>Arial</vt:lpstr>
      <vt:lpstr>Calibri</vt:lpstr>
      <vt:lpstr>Cambria Math</vt:lpstr>
      <vt:lpstr>Impact</vt:lpstr>
      <vt:lpstr>Wingdings</vt:lpstr>
      <vt:lpstr>主题5</vt:lpstr>
      <vt:lpstr>Attention Mechanism：原理、分类</vt:lpstr>
      <vt:lpstr>PowerPoint 演示文稿</vt:lpstr>
      <vt:lpstr>原  理</vt:lpstr>
      <vt:lpstr>1.1 主要解决的问题</vt:lpstr>
      <vt:lpstr>1.2 原理</vt:lpstr>
      <vt:lpstr>1.2 原理</vt:lpstr>
      <vt:lpstr>1.2 原理</vt:lpstr>
      <vt:lpstr>1.2 原理</vt:lpstr>
      <vt:lpstr>1.2 原理</vt:lpstr>
      <vt:lpstr>分  类</vt:lpstr>
      <vt:lpstr>PowerPoint 演示文稿</vt:lpstr>
      <vt:lpstr>2.1 Soft Attention 与Hard Attention</vt:lpstr>
      <vt:lpstr>2.1 Soft Attention 与Hard Attention</vt:lpstr>
      <vt:lpstr>2.2 Global Attention 和 Local Attention</vt:lpstr>
      <vt:lpstr>2.3 Self Attention</vt:lpstr>
      <vt:lpstr>2.3 Self Attention-在长距离序列中的优势</vt:lpstr>
      <vt:lpstr>2.3 Self Attention-计算流程</vt:lpstr>
      <vt:lpstr>2.3 Self Attention-计算流程</vt:lpstr>
      <vt:lpstr>2.3 Self Attention-Multi-Head Attention</vt:lpstr>
      <vt:lpstr>2.3 Self Attention-Transformer</vt:lpstr>
      <vt:lpstr>2.3 Self Attention-Transformer residuals</vt:lpstr>
      <vt:lpstr>2.3 Multi-head Self-Attention Mechanism计算过程</vt:lpstr>
      <vt:lpstr>2.4 组合：Hierarchical Attention</vt:lpstr>
      <vt:lpstr>2.5 组合：Attention in Attention</vt:lpstr>
      <vt:lpstr>2.6 组合：Multi-Step Attention</vt:lpstr>
      <vt:lpstr>2.7组合： Multi-Dimensional Attention</vt:lpstr>
      <vt:lpstr>2.8 组合：Memory-Based Attention</vt:lpstr>
      <vt:lpstr>Thanks.</vt:lpstr>
      <vt:lpstr>原文链接</vt:lpstr>
      <vt:lpstr>应用</vt:lpstr>
      <vt:lpstr>机器翻译</vt:lpstr>
      <vt:lpstr>蕴涵关系推理</vt:lpstr>
      <vt:lpstr>自动摘要生成</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娟 罗</cp:lastModifiedBy>
  <cp:revision>95</cp:revision>
  <cp:lastPrinted>2018-02-05T16:00:00Z</cp:lastPrinted>
  <dcterms:created xsi:type="dcterms:W3CDTF">2018-02-05T16:00:00Z</dcterms:created>
  <dcterms:modified xsi:type="dcterms:W3CDTF">2019-10-29T10:24:50Z</dcterms:modified>
  <cp:category>business proposal;oral defense;training courseware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a18adb86-5929-4bf5-a1c6-bcf101f86030</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t-shyu@microsoft.com</vt:lpwstr>
  </property>
  <property fmtid="{D5CDD505-2E9C-101B-9397-08002B2CF9AE}" pid="6" name="MSIP_Label_f42aa342-8706-4288-bd11-ebb85995028c_SetDate">
    <vt:lpwstr>2018-08-30T08:24:10.9447553Z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